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78" r:id="rId2"/>
    <p:sldId id="293" r:id="rId3"/>
    <p:sldId id="294" r:id="rId4"/>
    <p:sldId id="296" r:id="rId5"/>
    <p:sldId id="297" r:id="rId6"/>
    <p:sldId id="298" r:id="rId7"/>
    <p:sldId id="299" r:id="rId8"/>
    <p:sldId id="329" r:id="rId9"/>
    <p:sldId id="301" r:id="rId10"/>
    <p:sldId id="302" r:id="rId11"/>
    <p:sldId id="330" r:id="rId12"/>
    <p:sldId id="303" r:id="rId13"/>
    <p:sldId id="319" r:id="rId14"/>
    <p:sldId id="320" r:id="rId15"/>
    <p:sldId id="321" r:id="rId16"/>
    <p:sldId id="322" r:id="rId17"/>
    <p:sldId id="331" r:id="rId18"/>
    <p:sldId id="258" r:id="rId19"/>
    <p:sldId id="263" r:id="rId20"/>
    <p:sldId id="287" r:id="rId21"/>
    <p:sldId id="256" r:id="rId22"/>
    <p:sldId id="281" r:id="rId23"/>
    <p:sldId id="284" r:id="rId24"/>
    <p:sldId id="277" r:id="rId25"/>
    <p:sldId id="288" r:id="rId26"/>
    <p:sldId id="292" r:id="rId27"/>
    <p:sldId id="290" r:id="rId28"/>
    <p:sldId id="305" r:id="rId29"/>
    <p:sldId id="306" r:id="rId30"/>
    <p:sldId id="323" r:id="rId31"/>
    <p:sldId id="326" r:id="rId32"/>
    <p:sldId id="307" r:id="rId33"/>
    <p:sldId id="318" r:id="rId34"/>
    <p:sldId id="264" r:id="rId35"/>
    <p:sldId id="261" r:id="rId36"/>
    <p:sldId id="259" r:id="rId37"/>
    <p:sldId id="327" r:id="rId38"/>
    <p:sldId id="265" r:id="rId39"/>
    <p:sldId id="312" r:id="rId40"/>
    <p:sldId id="262" r:id="rId41"/>
    <p:sldId id="308" r:id="rId42"/>
    <p:sldId id="276" r:id="rId43"/>
    <p:sldId id="271" r:id="rId44"/>
    <p:sldId id="324" r:id="rId45"/>
    <p:sldId id="282" r:id="rId46"/>
    <p:sldId id="317" r:id="rId47"/>
    <p:sldId id="314" r:id="rId48"/>
    <p:sldId id="328" r:id="rId49"/>
    <p:sldId id="310" r:id="rId5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48" autoAdjust="0"/>
    <p:restoredTop sz="94660"/>
  </p:normalViewPr>
  <p:slideViewPr>
    <p:cSldViewPr>
      <p:cViewPr varScale="1">
        <p:scale>
          <a:sx n="89" d="100"/>
          <a:sy n="89" d="100"/>
        </p:scale>
        <p:origin x="1200"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6CE5A5-444B-4269-9230-FD2CB1A0A3E4}" type="datetimeFigureOut">
              <a:rPr lang="fr-FR" smtClean="0"/>
              <a:pPr/>
              <a:t>05/04/2017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C24371-01D3-4F08-B943-F8B9CCFB0ADC}" type="slidenum">
              <a:rPr lang="fr-FR" smtClean="0"/>
              <a:pPr/>
              <a:t>‹N°›</a:t>
            </a:fld>
            <a:endParaRPr lang="fr-FR"/>
          </a:p>
        </p:txBody>
      </p:sp>
    </p:spTree>
    <p:extLst>
      <p:ext uri="{BB962C8B-B14F-4D97-AF65-F5344CB8AC3E}">
        <p14:creationId xmlns:p14="http://schemas.microsoft.com/office/powerpoint/2010/main" val="1387910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idx="10"/>
          </p:nvPr>
        </p:nvSpPr>
        <p:spPr/>
        <p:txBody>
          <a:bodyPr/>
          <a:lstStyle/>
          <a:p>
            <a:pPr>
              <a:defRPr/>
            </a:pPr>
            <a:fld id="{4B18FAAA-E122-440E-BC58-0BEA400B4D74}" type="slidenum">
              <a:rPr lang="fr-FR" smtClean="0"/>
              <a:pPr>
                <a:defRPr/>
              </a:pPr>
              <a:t>27</a:t>
            </a:fld>
            <a:endParaRPr lang="fr-FR" sz="1800" dirty="0"/>
          </a:p>
        </p:txBody>
      </p:sp>
      <p:sp>
        <p:nvSpPr>
          <p:cNvPr id="5" name="Espace réservé du pied de page 4"/>
          <p:cNvSpPr>
            <a:spLocks noGrp="1"/>
          </p:cNvSpPr>
          <p:nvPr>
            <p:ph type="ftr" idx="11"/>
          </p:nvPr>
        </p:nvSpPr>
        <p:spPr/>
        <p:txBody>
          <a:bodyPr/>
          <a:lstStyle/>
          <a:p>
            <a:pPr>
              <a:defRPr/>
            </a:pPr>
            <a:r>
              <a:rPr lang="fr-FR" dirty="0" err="1"/>
              <a:t>JB.Butlen.MEDDE-ClaudeMiqueu.CBAG.CNE</a:t>
            </a:r>
            <a:endParaRPr lang="fr-FR" sz="1800" dirty="0"/>
          </a:p>
        </p:txBody>
      </p:sp>
    </p:spTree>
    <p:extLst>
      <p:ext uri="{BB962C8B-B14F-4D97-AF65-F5344CB8AC3E}">
        <p14:creationId xmlns:p14="http://schemas.microsoft.com/office/powerpoint/2010/main" val="2364102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05A14D2B-3D4A-4623-A084-337EBF273503}" type="datetime1">
              <a:rPr lang="fr-FR" smtClean="0"/>
              <a:pPr/>
              <a:t>05/04/2017</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725EA7A-B7C3-47F7-9CE7-140D8658DA70}" type="datetime1">
              <a:rPr lang="fr-FR" smtClean="0"/>
              <a:pPr/>
              <a:t>05/04/2017</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EAC0082B-3DAF-4636-956C-7E14FBF4B2D5}" type="datetime1">
              <a:rPr lang="fr-FR" smtClean="0"/>
              <a:pPr/>
              <a:t>05/04/2017</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091B639-A11D-477C-A73E-D537F9060905}" type="datetime1">
              <a:rPr lang="fr-FR" smtClean="0"/>
              <a:pPr/>
              <a:t>05/04/2017</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4D684E6C-34CE-445B-9741-0D3BF3693DBE}" type="datetime1">
              <a:rPr lang="fr-FR" smtClean="0"/>
              <a:pPr/>
              <a:t>05/04/2017</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F39868D3-F6BF-46DB-9023-0FA5CBABB6B0}" type="datetime1">
              <a:rPr lang="fr-FR" smtClean="0"/>
              <a:pPr/>
              <a:t>05/04/2017</a:t>
            </a:fld>
            <a:endParaRPr lang="fr-FR"/>
          </a:p>
        </p:txBody>
      </p:sp>
      <p:sp>
        <p:nvSpPr>
          <p:cNvPr id="6" name="Espace réservé du pied de page 5"/>
          <p:cNvSpPr>
            <a:spLocks noGrp="1"/>
          </p:cNvSpPr>
          <p:nvPr>
            <p:ph type="ftr" sz="quarter" idx="11"/>
          </p:nvPr>
        </p:nvSpPr>
        <p:spPr/>
        <p:txBody>
          <a:bodyPr/>
          <a:lstStyle/>
          <a:p>
            <a:r>
              <a:rPr lang="fr-FR" smtClean="0"/>
              <a:t>Claude Miqueu SOCLE OIEau 4.4.2017</a:t>
            </a:r>
            <a:endParaRPr lang="fr-FR"/>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41DF34A3-AAE0-470A-A030-5DDA050E3B10}" type="datetime1">
              <a:rPr lang="fr-FR" smtClean="0"/>
              <a:pPr/>
              <a:t>05/04/2017</a:t>
            </a:fld>
            <a:endParaRPr lang="fr-FR"/>
          </a:p>
        </p:txBody>
      </p:sp>
      <p:sp>
        <p:nvSpPr>
          <p:cNvPr id="8" name="Espace réservé du pied de page 7"/>
          <p:cNvSpPr>
            <a:spLocks noGrp="1"/>
          </p:cNvSpPr>
          <p:nvPr>
            <p:ph type="ftr" sz="quarter" idx="11"/>
          </p:nvPr>
        </p:nvSpPr>
        <p:spPr/>
        <p:txBody>
          <a:bodyPr/>
          <a:lstStyle/>
          <a:p>
            <a:r>
              <a:rPr lang="fr-FR" smtClean="0"/>
              <a:t>Claude Miqueu SOCLE OIEau 4.4.2017</a:t>
            </a:r>
            <a:endParaRPr lang="fr-FR"/>
          </a:p>
        </p:txBody>
      </p:sp>
      <p:sp>
        <p:nvSpPr>
          <p:cNvPr id="9" name="Espace réservé du numéro de diapositive 8"/>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3887F3B8-74F7-48EF-BDA4-6BA95BC77C58}" type="datetime1">
              <a:rPr lang="fr-FR" smtClean="0"/>
              <a:pPr/>
              <a:t>05/04/2017</a:t>
            </a:fld>
            <a:endParaRPr lang="fr-F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ECBBD9B-9A01-4455-AD05-FB2A8B743F17}" type="datetime1">
              <a:rPr lang="fr-FR" smtClean="0"/>
              <a:pPr/>
              <a:t>05/04/2017</a:t>
            </a:fld>
            <a:endParaRPr lang="fr-FR"/>
          </a:p>
        </p:txBody>
      </p:sp>
      <p:sp>
        <p:nvSpPr>
          <p:cNvPr id="3" name="Espace réservé du pied de page 2"/>
          <p:cNvSpPr>
            <a:spLocks noGrp="1"/>
          </p:cNvSpPr>
          <p:nvPr>
            <p:ph type="ftr" sz="quarter" idx="11"/>
          </p:nvPr>
        </p:nvSpPr>
        <p:spPr/>
        <p:txBody>
          <a:bodyPr/>
          <a:lstStyle/>
          <a:p>
            <a:r>
              <a:rPr lang="fr-FR" smtClean="0"/>
              <a:t>Claude Miqueu SOCLE OIEau 4.4.2017</a:t>
            </a:r>
            <a:endParaRPr lang="fr-F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C1F39E7-5A47-4BD2-9889-40B5C87F4912}" type="datetime1">
              <a:rPr lang="fr-FR" smtClean="0"/>
              <a:pPr/>
              <a:t>05/04/2017</a:t>
            </a:fld>
            <a:endParaRPr lang="fr-FR"/>
          </a:p>
        </p:txBody>
      </p:sp>
      <p:sp>
        <p:nvSpPr>
          <p:cNvPr id="6" name="Espace réservé du pied de page 5"/>
          <p:cNvSpPr>
            <a:spLocks noGrp="1"/>
          </p:cNvSpPr>
          <p:nvPr>
            <p:ph type="ftr" sz="quarter" idx="11"/>
          </p:nvPr>
        </p:nvSpPr>
        <p:spPr/>
        <p:txBody>
          <a:bodyPr/>
          <a:lstStyle/>
          <a:p>
            <a:r>
              <a:rPr lang="fr-FR" smtClean="0"/>
              <a:t>Claude Miqueu SOCLE OIEau 4.4.2017</a:t>
            </a:r>
            <a:endParaRPr lang="fr-FR"/>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FEFE4DAE-1C51-4F36-A1CE-FF5F1CC7223A}" type="datetime1">
              <a:rPr lang="fr-FR" smtClean="0"/>
              <a:pPr/>
              <a:t>05/04/2017</a:t>
            </a:fld>
            <a:endParaRPr lang="fr-FR"/>
          </a:p>
        </p:txBody>
      </p:sp>
      <p:sp>
        <p:nvSpPr>
          <p:cNvPr id="6" name="Espace réservé du pied de page 5"/>
          <p:cNvSpPr>
            <a:spLocks noGrp="1"/>
          </p:cNvSpPr>
          <p:nvPr>
            <p:ph type="ftr" sz="quarter" idx="11"/>
          </p:nvPr>
        </p:nvSpPr>
        <p:spPr/>
        <p:txBody>
          <a:bodyPr/>
          <a:lstStyle/>
          <a:p>
            <a:r>
              <a:rPr lang="fr-FR" smtClean="0"/>
              <a:t>Claude Miqueu SOCLE OIEau 4.4.2017</a:t>
            </a:r>
            <a:endParaRPr lang="fr-FR"/>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47FED5-81A0-440F-945C-7435533A85EA}" type="datetime1">
              <a:rPr lang="fr-FR" smtClean="0"/>
              <a:pPr/>
              <a:t>05/04/2017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Claude Miqueu SOCLE OIEau 4.4.2017</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796784-3182-4E16-B8D9-BD478D5CB70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Document_Microsoft_Word1.docx"/></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localtis.info/cs/ContentServer?pagename=Localtis/LOCActu/ArticleActualite&amp;jid=1250271889888&amp;cid=1250271887417"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bulletin-officiel.developpement-durable.gouv.fr/"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banatic.interieur.gouv.fr/" TargetMode="External"/><Relationship Id="rId2" Type="http://schemas.openxmlformats.org/officeDocument/2006/relationships/hyperlink" Target="http://www.services.eaufrance.f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ctrTitle"/>
          </p:nvPr>
        </p:nvSpPr>
        <p:spPr>
          <a:xfrm>
            <a:off x="642910" y="476672"/>
            <a:ext cx="7643866" cy="2664296"/>
          </a:xfrm>
        </p:spPr>
        <p:txBody>
          <a:bodyPr/>
          <a:lstStyle/>
          <a:p>
            <a:pPr lvl="0"/>
            <a:r>
              <a:rPr lang="fr-FR" sz="2800" b="1" dirty="0">
                <a:latin typeface="Arial" pitchFamily="34"/>
                <a:cs typeface="Arial" pitchFamily="34"/>
              </a:rPr>
              <a:t>La Stratégie d’Organisation </a:t>
            </a:r>
            <a:br>
              <a:rPr lang="fr-FR" sz="2800" b="1" dirty="0">
                <a:latin typeface="Arial" pitchFamily="34"/>
                <a:cs typeface="Arial" pitchFamily="34"/>
              </a:rPr>
            </a:br>
            <a:r>
              <a:rPr lang="fr-FR" sz="2800" b="1" dirty="0">
                <a:latin typeface="Arial" pitchFamily="34"/>
                <a:cs typeface="Arial" pitchFamily="34"/>
              </a:rPr>
              <a:t>des Compétences Locales de l’Eau</a:t>
            </a:r>
            <a:br>
              <a:rPr lang="fr-FR" sz="2800" b="1" dirty="0">
                <a:latin typeface="Arial" pitchFamily="34"/>
                <a:cs typeface="Arial" pitchFamily="34"/>
              </a:rPr>
            </a:br>
            <a:r>
              <a:rPr lang="fr-FR" sz="2800" b="1" dirty="0">
                <a:latin typeface="Arial" pitchFamily="34"/>
                <a:cs typeface="Arial" pitchFamily="34"/>
              </a:rPr>
              <a:t/>
            </a:r>
            <a:br>
              <a:rPr lang="fr-FR" sz="2800" b="1" dirty="0">
                <a:latin typeface="Arial" pitchFamily="34"/>
                <a:cs typeface="Arial" pitchFamily="34"/>
              </a:rPr>
            </a:br>
            <a:endParaRPr lang="fr-FR" sz="2800" b="1" dirty="0">
              <a:solidFill>
                <a:srgbClr val="0070C0"/>
              </a:solidFill>
              <a:latin typeface="Arial" pitchFamily="34"/>
              <a:cs typeface="Arial" pitchFamily="34"/>
            </a:endParaRPr>
          </a:p>
        </p:txBody>
      </p:sp>
      <p:sp>
        <p:nvSpPr>
          <p:cNvPr id="3" name="Sous-titre 2"/>
          <p:cNvSpPr txBox="1">
            <a:spLocks noGrp="1"/>
          </p:cNvSpPr>
          <p:nvPr>
            <p:ph type="subTitle" idx="1"/>
          </p:nvPr>
        </p:nvSpPr>
        <p:spPr>
          <a:xfrm>
            <a:off x="1143002" y="2214554"/>
            <a:ext cx="6858000" cy="4141796"/>
          </a:xfrm>
        </p:spPr>
        <p:txBody>
          <a:bodyPr>
            <a:normAutofit fontScale="25000" lnSpcReduction="20000"/>
          </a:bodyPr>
          <a:lstStyle/>
          <a:p>
            <a:pPr lvl="0"/>
            <a:endParaRPr lang="fr-FR" b="1" dirty="0">
              <a:solidFill>
                <a:srgbClr val="0070C0"/>
              </a:solidFill>
              <a:latin typeface="Arial" pitchFamily="34"/>
              <a:cs typeface="Arial" pitchFamily="34"/>
            </a:endParaRPr>
          </a:p>
          <a:p>
            <a:pPr lvl="0"/>
            <a:r>
              <a:rPr lang="fr-FR" sz="8000" b="1" dirty="0">
                <a:solidFill>
                  <a:srgbClr val="7030A0"/>
                </a:solidFill>
                <a:latin typeface="Arial" pitchFamily="34"/>
                <a:cs typeface="Arial" pitchFamily="34"/>
              </a:rPr>
              <a:t>Pour une approche globale</a:t>
            </a:r>
          </a:p>
          <a:p>
            <a:pPr lvl="0"/>
            <a:r>
              <a:rPr lang="fr-FR" sz="8000" b="1" dirty="0" smtClean="0">
                <a:solidFill>
                  <a:srgbClr val="7030A0"/>
                </a:solidFill>
                <a:latin typeface="Arial" pitchFamily="34"/>
                <a:cs typeface="Arial" pitchFamily="34"/>
              </a:rPr>
              <a:t>De </a:t>
            </a:r>
            <a:r>
              <a:rPr lang="fr-FR" sz="8000" b="1" u="sng" dirty="0" smtClean="0">
                <a:solidFill>
                  <a:srgbClr val="7030A0"/>
                </a:solidFill>
                <a:latin typeface="Arial" pitchFamily="34"/>
                <a:cs typeface="Arial" pitchFamily="34"/>
              </a:rPr>
              <a:t>LA</a:t>
            </a:r>
            <a:r>
              <a:rPr lang="fr-FR" sz="8000" b="1" dirty="0" smtClean="0">
                <a:solidFill>
                  <a:srgbClr val="7030A0"/>
                </a:solidFill>
                <a:latin typeface="Arial" pitchFamily="34"/>
                <a:cs typeface="Arial" pitchFamily="34"/>
              </a:rPr>
              <a:t> SOCLE </a:t>
            </a:r>
            <a:endParaRPr lang="fr-FR" sz="8000" b="1" dirty="0">
              <a:solidFill>
                <a:srgbClr val="7030A0"/>
              </a:solidFill>
              <a:latin typeface="Arial" pitchFamily="34"/>
              <a:cs typeface="Arial" pitchFamily="34"/>
            </a:endParaRPr>
          </a:p>
          <a:p>
            <a:pPr algn="just"/>
            <a:endParaRPr lang="fr-FR" sz="8000" dirty="0">
              <a:solidFill>
                <a:schemeClr val="tx1"/>
              </a:solidFill>
              <a:latin typeface="Arial" pitchFamily="34" charset="0"/>
              <a:cs typeface="Arial" pitchFamily="34" charset="0"/>
            </a:endParaRPr>
          </a:p>
          <a:p>
            <a:pPr algn="just"/>
            <a:r>
              <a:rPr lang="fr-FR" sz="8000" dirty="0">
                <a:solidFill>
                  <a:schemeClr val="tx1"/>
                </a:solidFill>
                <a:latin typeface="Arial" pitchFamily="34" charset="0"/>
                <a:cs typeface="Arial" pitchFamily="34" charset="0"/>
              </a:rPr>
              <a:t>Elle favorise </a:t>
            </a:r>
          </a:p>
          <a:p>
            <a:pPr algn="just"/>
            <a:r>
              <a:rPr lang="fr-FR" sz="8000" b="1" i="1" dirty="0">
                <a:solidFill>
                  <a:schemeClr val="tx1"/>
                </a:solidFill>
                <a:latin typeface="Arial" pitchFamily="34" charset="0"/>
                <a:cs typeface="Arial" pitchFamily="34" charset="0"/>
              </a:rPr>
              <a:t>« …la cohérence hydrographique, le renforcement des solidarités financières et territoriales et la gestion durable des équipements structurants du territoire …»</a:t>
            </a:r>
            <a:endParaRPr lang="fr-FR" sz="8000" b="1" dirty="0"/>
          </a:p>
          <a:p>
            <a:pPr lvl="0"/>
            <a:endParaRPr lang="fr-FR" sz="8000" b="1" dirty="0">
              <a:solidFill>
                <a:srgbClr val="7030A0"/>
              </a:solidFill>
              <a:latin typeface="Arial" pitchFamily="34"/>
              <a:cs typeface="Arial" pitchFamily="34"/>
            </a:endParaRPr>
          </a:p>
          <a:p>
            <a:pPr lvl="0"/>
            <a:endParaRPr lang="fr-FR" sz="8000" b="1" dirty="0">
              <a:solidFill>
                <a:srgbClr val="7030A0"/>
              </a:solidFill>
              <a:latin typeface="Arial" pitchFamily="34"/>
              <a:cs typeface="Arial" pitchFamily="34"/>
            </a:endParaRPr>
          </a:p>
          <a:p>
            <a:r>
              <a:rPr lang="fr-FR" sz="7200" b="1" dirty="0">
                <a:solidFill>
                  <a:srgbClr val="7030A0"/>
                </a:solidFill>
                <a:latin typeface="Arial" pitchFamily="34"/>
                <a:cs typeface="Arial" pitchFamily="34"/>
              </a:rPr>
              <a:t>1 ère phase, juin 2017 : à Droit constant. L’état des lieux</a:t>
            </a:r>
            <a:r>
              <a:rPr lang="fr-FR" sz="8000" b="1" dirty="0">
                <a:solidFill>
                  <a:srgbClr val="7030A0"/>
                </a:solidFill>
                <a:latin typeface="Arial" pitchFamily="34"/>
                <a:cs typeface="Arial" pitchFamily="34"/>
              </a:rPr>
              <a:t> </a:t>
            </a:r>
            <a:endParaRPr lang="fr-FR" b="1" dirty="0">
              <a:solidFill>
                <a:srgbClr val="7030A0"/>
              </a:solidFill>
              <a:latin typeface="Arial" pitchFamily="34"/>
              <a:cs typeface="Arial" pitchFamily="34"/>
            </a:endParaRPr>
          </a:p>
          <a:p>
            <a:pPr lvl="0"/>
            <a:r>
              <a:rPr lang="fr-FR" sz="7200" b="1" dirty="0">
                <a:solidFill>
                  <a:srgbClr val="7030A0"/>
                </a:solidFill>
                <a:latin typeface="Arial" pitchFamily="34"/>
                <a:cs typeface="Arial" pitchFamily="34"/>
              </a:rPr>
              <a:t>2 </a:t>
            </a:r>
            <a:r>
              <a:rPr lang="fr-FR" sz="7200" b="1" dirty="0" err="1">
                <a:solidFill>
                  <a:srgbClr val="7030A0"/>
                </a:solidFill>
                <a:latin typeface="Arial" pitchFamily="34"/>
                <a:cs typeface="Arial" pitchFamily="34"/>
              </a:rPr>
              <a:t>ième</a:t>
            </a:r>
            <a:r>
              <a:rPr lang="fr-FR" sz="7200" b="1" dirty="0">
                <a:solidFill>
                  <a:srgbClr val="7030A0"/>
                </a:solidFill>
                <a:latin typeface="Arial" pitchFamily="34"/>
                <a:cs typeface="Arial" pitchFamily="34"/>
              </a:rPr>
              <a:t> phase : La stratégie, dans quel contexte ?</a:t>
            </a:r>
          </a:p>
          <a:p>
            <a:pPr algn="just"/>
            <a:endParaRPr lang="fr-FR" sz="8000" dirty="0">
              <a:solidFill>
                <a:schemeClr val="tx1"/>
              </a:solidFill>
              <a:latin typeface="Arial" pitchFamily="34" charset="0"/>
              <a:cs typeface="Arial" pitchFamily="34" charset="0"/>
            </a:endParaRPr>
          </a:p>
          <a:p>
            <a:pPr lvl="0" algn="r"/>
            <a:endParaRPr lang="fr-FR" sz="3700" b="1" dirty="0"/>
          </a:p>
          <a:p>
            <a:pPr lvl="0" algn="r"/>
            <a:endParaRPr lang="fr-FR" sz="3700" b="1" dirty="0"/>
          </a:p>
          <a:p>
            <a:pPr lvl="0" algn="r"/>
            <a:endParaRPr lang="fr-FR" sz="3700" b="1" dirty="0"/>
          </a:p>
          <a:p>
            <a:pPr lvl="0" algn="r"/>
            <a:endParaRPr lang="fr-FR" sz="3700" b="1" dirty="0"/>
          </a:p>
          <a:p>
            <a:pPr lvl="0" algn="r"/>
            <a:endParaRPr lang="fr-FR" sz="3700" b="1" dirty="0"/>
          </a:p>
          <a:p>
            <a:pPr lvl="0" algn="r"/>
            <a:r>
              <a:rPr lang="fr-FR" sz="3700" b="1" dirty="0"/>
              <a:t>Claude Miqueu</a:t>
            </a:r>
          </a:p>
          <a:p>
            <a:pPr lvl="0" algn="r"/>
            <a:r>
              <a:rPr lang="fr-FR" sz="2500" dirty="0"/>
              <a:t>Président de la commission réglementation du Comité National de l’Eau</a:t>
            </a:r>
          </a:p>
          <a:p>
            <a:pPr lvl="0" algn="r"/>
            <a:r>
              <a:rPr lang="fr-FR" sz="2500" dirty="0"/>
              <a:t>Membre du Comité de Bassin Adour Garonne</a:t>
            </a:r>
          </a:p>
          <a:p>
            <a:pPr lvl="0" algn="r"/>
            <a:r>
              <a:rPr lang="fr-FR" sz="2500" dirty="0"/>
              <a:t>Membre du Conseil National de la Formation des Elus Locaux</a:t>
            </a:r>
          </a:p>
          <a:p>
            <a:pPr lvl="0" algn="r"/>
            <a:r>
              <a:rPr lang="fr-FR" sz="2500" dirty="0"/>
              <a:t>Docteur en Droit Public </a:t>
            </a:r>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1</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2589774896"/>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457200" y="188640"/>
            <a:ext cx="8229600" cy="1228998"/>
          </a:xfrm>
        </p:spPr>
        <p:txBody>
          <a:bodyPr anchorCtr="1"/>
          <a:lstStyle/>
          <a:p>
            <a:pPr lvl="0" algn="ctr"/>
            <a:r>
              <a:rPr lang="fr-FR" sz="2800" b="1" dirty="0">
                <a:solidFill>
                  <a:srgbClr val="7030A0"/>
                </a:solidFill>
                <a:latin typeface="Arial" pitchFamily="34"/>
                <a:cs typeface="Arial" pitchFamily="34"/>
              </a:rPr>
              <a:t>Le contenu de la première SOCLE 2017</a:t>
            </a:r>
            <a:r>
              <a:rPr lang="fr-FR" sz="3000" b="1" dirty="0">
                <a:solidFill>
                  <a:srgbClr val="7030A0"/>
                </a:solidFill>
                <a:latin typeface="Arial" pitchFamily="34"/>
                <a:cs typeface="Arial" pitchFamily="34"/>
              </a:rPr>
              <a:t/>
            </a:r>
            <a:br>
              <a:rPr lang="fr-FR" sz="3000" b="1" dirty="0">
                <a:solidFill>
                  <a:srgbClr val="7030A0"/>
                </a:solidFill>
                <a:latin typeface="Arial" pitchFamily="34"/>
                <a:cs typeface="Arial" pitchFamily="34"/>
              </a:rPr>
            </a:br>
            <a:r>
              <a:rPr lang="fr-FR" sz="2100" b="1" dirty="0">
                <a:solidFill>
                  <a:srgbClr val="7030A0"/>
                </a:solidFill>
                <a:latin typeface="Arial" pitchFamily="34"/>
                <a:cs typeface="Arial" pitchFamily="34"/>
              </a:rPr>
              <a:t>Quels rôles pour les Départements et les Régions ?</a:t>
            </a:r>
            <a:endParaRPr lang="fr-FR" sz="2100" dirty="0">
              <a:solidFill>
                <a:srgbClr val="7030A0"/>
              </a:solidFill>
            </a:endParaRPr>
          </a:p>
        </p:txBody>
      </p:sp>
      <p:sp>
        <p:nvSpPr>
          <p:cNvPr id="3" name="Espace réservé du contenu 2"/>
          <p:cNvSpPr txBox="1">
            <a:spLocks noGrp="1"/>
          </p:cNvSpPr>
          <p:nvPr>
            <p:ph idx="4294967295"/>
          </p:nvPr>
        </p:nvSpPr>
        <p:spPr>
          <a:xfrm>
            <a:off x="428596" y="1417638"/>
            <a:ext cx="8358246" cy="4938712"/>
          </a:xfrm>
        </p:spPr>
        <p:txBody>
          <a:bodyPr>
            <a:normAutofit/>
          </a:bodyPr>
          <a:lstStyle/>
          <a:p>
            <a:pPr lvl="0">
              <a:lnSpc>
                <a:spcPct val="80000"/>
              </a:lnSpc>
            </a:pPr>
            <a:r>
              <a:rPr lang="fr-FR" sz="2400" b="1" dirty="0">
                <a:solidFill>
                  <a:srgbClr val="7030A0"/>
                </a:solidFill>
                <a:latin typeface="Arial" pitchFamily="34"/>
                <a:cs typeface="Arial" pitchFamily="34"/>
              </a:rPr>
              <a:t>D’abord, </a:t>
            </a:r>
          </a:p>
          <a:p>
            <a:pPr lvl="0">
              <a:lnSpc>
                <a:spcPct val="80000"/>
              </a:lnSpc>
              <a:buNone/>
            </a:pPr>
            <a:r>
              <a:rPr lang="fr-FR" sz="2400" b="1" dirty="0">
                <a:solidFill>
                  <a:srgbClr val="7030A0"/>
                </a:solidFill>
                <a:latin typeface="Arial" pitchFamily="34"/>
                <a:cs typeface="Arial" pitchFamily="34"/>
              </a:rPr>
              <a:t>		</a:t>
            </a:r>
            <a:r>
              <a:rPr lang="fr-FR" sz="1800" b="1" dirty="0">
                <a:solidFill>
                  <a:srgbClr val="7030A0"/>
                </a:solidFill>
                <a:latin typeface="Arial" pitchFamily="34"/>
                <a:cs typeface="Arial" pitchFamily="34"/>
              </a:rPr>
              <a:t>une veille politique </a:t>
            </a:r>
            <a:r>
              <a:rPr lang="fr-FR" sz="1800" dirty="0">
                <a:latin typeface="Arial" pitchFamily="34"/>
                <a:cs typeface="Arial" pitchFamily="34"/>
              </a:rPr>
              <a:t>sur les positionnements des Départements et des 	Régions sur les compétences des deux cycles de l’eau</a:t>
            </a:r>
          </a:p>
          <a:p>
            <a:pPr lvl="0">
              <a:lnSpc>
                <a:spcPct val="80000"/>
              </a:lnSpc>
            </a:pPr>
            <a:endParaRPr lang="fr-FR" sz="1800" dirty="0">
              <a:latin typeface="Arial" pitchFamily="34"/>
              <a:cs typeface="Arial" pitchFamily="34"/>
            </a:endParaRPr>
          </a:p>
          <a:p>
            <a:pPr lvl="0">
              <a:lnSpc>
                <a:spcPct val="80000"/>
              </a:lnSpc>
            </a:pPr>
            <a:r>
              <a:rPr lang="fr-FR" sz="2400" b="1" dirty="0">
                <a:solidFill>
                  <a:srgbClr val="7030A0"/>
                </a:solidFill>
                <a:latin typeface="Arial" pitchFamily="34"/>
                <a:cs typeface="Arial" pitchFamily="34"/>
              </a:rPr>
              <a:t>Ensuite, </a:t>
            </a:r>
          </a:p>
          <a:p>
            <a:pPr lvl="1">
              <a:lnSpc>
                <a:spcPct val="80000"/>
              </a:lnSpc>
              <a:buNone/>
            </a:pPr>
            <a:r>
              <a:rPr lang="fr-FR" sz="2400" b="1" dirty="0">
                <a:latin typeface="Arial" pitchFamily="34"/>
                <a:cs typeface="Arial" pitchFamily="34"/>
              </a:rPr>
              <a:t>		</a:t>
            </a:r>
            <a:r>
              <a:rPr lang="fr-FR" sz="1800" b="1" dirty="0">
                <a:solidFill>
                  <a:srgbClr val="7030A0"/>
                </a:solidFill>
                <a:latin typeface="Arial" pitchFamily="34"/>
                <a:cs typeface="Arial" pitchFamily="34"/>
              </a:rPr>
              <a:t>le suivi du contenu des schémas régionaux</a:t>
            </a:r>
            <a:endParaRPr lang="fr-FR" sz="1800" dirty="0">
              <a:solidFill>
                <a:srgbClr val="7030A0"/>
              </a:solidFill>
              <a:latin typeface="Arial" pitchFamily="34"/>
              <a:cs typeface="Arial" pitchFamily="34"/>
            </a:endParaRPr>
          </a:p>
          <a:p>
            <a:pPr lvl="1">
              <a:lnSpc>
                <a:spcPct val="80000"/>
              </a:lnSpc>
              <a:buNone/>
            </a:pPr>
            <a:r>
              <a:rPr lang="fr-FR" sz="1500" dirty="0">
                <a:latin typeface="Arial" pitchFamily="34"/>
                <a:cs typeface="Arial" pitchFamily="34"/>
              </a:rPr>
              <a:t>		(</a:t>
            </a:r>
            <a:r>
              <a:rPr lang="fr-FR" sz="1500" b="1" i="1" dirty="0">
                <a:latin typeface="Arial" pitchFamily="34"/>
                <a:cs typeface="Arial" pitchFamily="34"/>
              </a:rPr>
              <a:t>Ex : la place de l’eau dans le SRADDET </a:t>
            </a:r>
            <a:r>
              <a:rPr lang="fr-FR" sz="1200" i="1" dirty="0">
                <a:latin typeface="Arial" pitchFamily="34"/>
                <a:cs typeface="Arial" pitchFamily="34"/>
              </a:rPr>
              <a:t>- Schéma Régional d’Aménagement Durable 	et d’Equilibre des Territoires – le SRCE)</a:t>
            </a:r>
          </a:p>
          <a:p>
            <a:pPr lvl="1" algn="r">
              <a:lnSpc>
                <a:spcPct val="80000"/>
              </a:lnSpc>
              <a:buNone/>
            </a:pPr>
            <a:r>
              <a:rPr lang="fr-FR" sz="1800" b="1" i="1" dirty="0" smtClean="0">
                <a:solidFill>
                  <a:srgbClr val="00B050"/>
                </a:solidFill>
                <a:latin typeface="Arial" pitchFamily="34"/>
                <a:cs typeface="Arial" pitchFamily="34"/>
              </a:rPr>
              <a:t>Le double 12 ! : l’exemple </a:t>
            </a:r>
            <a:r>
              <a:rPr lang="fr-FR" sz="1800" b="1" i="1" dirty="0">
                <a:solidFill>
                  <a:srgbClr val="00B050"/>
                </a:solidFill>
                <a:latin typeface="Arial" pitchFamily="34"/>
                <a:cs typeface="Arial" pitchFamily="34"/>
              </a:rPr>
              <a:t>de la </a:t>
            </a:r>
            <a:r>
              <a:rPr lang="fr-FR" sz="1800" b="1" i="1" dirty="0" smtClean="0">
                <a:solidFill>
                  <a:srgbClr val="00B050"/>
                </a:solidFill>
                <a:latin typeface="Arial" pitchFamily="34"/>
                <a:cs typeface="Arial" pitchFamily="34"/>
              </a:rPr>
              <a:t>Bretagne et d’autres Régions </a:t>
            </a:r>
            <a:r>
              <a:rPr lang="fr-FR" sz="1800" i="1" dirty="0" smtClean="0">
                <a:solidFill>
                  <a:srgbClr val="00B050"/>
                </a:solidFill>
                <a:latin typeface="Arial" pitchFamily="34"/>
                <a:cs typeface="Arial" pitchFamily="34"/>
              </a:rPr>
              <a:t>(en cours)</a:t>
            </a:r>
            <a:r>
              <a:rPr lang="fr-FR" sz="1800" i="1" dirty="0" smtClean="0">
                <a:solidFill>
                  <a:srgbClr val="C00000"/>
                </a:solidFill>
                <a:latin typeface="Arial" pitchFamily="34"/>
                <a:cs typeface="Arial" pitchFamily="34"/>
              </a:rPr>
              <a:t> </a:t>
            </a:r>
            <a:endParaRPr lang="fr-FR" sz="1800" i="1" dirty="0">
              <a:solidFill>
                <a:srgbClr val="C00000"/>
              </a:solidFill>
              <a:latin typeface="Arial" pitchFamily="34"/>
              <a:cs typeface="Arial" pitchFamily="34"/>
            </a:endParaRPr>
          </a:p>
          <a:p>
            <a:pPr lvl="1">
              <a:lnSpc>
                <a:spcPct val="80000"/>
              </a:lnSpc>
              <a:buNone/>
            </a:pPr>
            <a:r>
              <a:rPr lang="fr-FR" b="1" dirty="0">
                <a:latin typeface="Arial" pitchFamily="34"/>
                <a:cs typeface="Arial" pitchFamily="34"/>
              </a:rPr>
              <a:t>		</a:t>
            </a:r>
            <a:r>
              <a:rPr lang="fr-FR" sz="1800" b="1" dirty="0">
                <a:solidFill>
                  <a:srgbClr val="7030A0"/>
                </a:solidFill>
                <a:latin typeface="Arial" pitchFamily="34"/>
                <a:cs typeface="Arial" pitchFamily="34"/>
              </a:rPr>
              <a:t>le suivi des décisions des délibérations des Départements</a:t>
            </a:r>
            <a:r>
              <a:rPr lang="fr-FR" sz="1800" dirty="0">
                <a:solidFill>
                  <a:srgbClr val="7030A0"/>
                </a:solidFill>
                <a:latin typeface="Arial" pitchFamily="34"/>
                <a:cs typeface="Arial" pitchFamily="34"/>
              </a:rPr>
              <a:t> </a:t>
            </a:r>
            <a:r>
              <a:rPr lang="fr-FR" sz="1800" dirty="0">
                <a:latin typeface="Arial" pitchFamily="34"/>
                <a:cs typeface="Arial" pitchFamily="34"/>
              </a:rPr>
              <a:t>au 	titre de la solidarité territoriale. </a:t>
            </a:r>
          </a:p>
          <a:p>
            <a:pPr lvl="1" algn="r">
              <a:lnSpc>
                <a:spcPct val="80000"/>
              </a:lnSpc>
              <a:buNone/>
            </a:pPr>
            <a:r>
              <a:rPr lang="fr-FR" sz="1800" dirty="0">
                <a:latin typeface="Arial" pitchFamily="34"/>
                <a:cs typeface="Arial" pitchFamily="34"/>
              </a:rPr>
              <a:t>Quelle place pour la gestion des cycles de l’eau ?</a:t>
            </a:r>
          </a:p>
          <a:p>
            <a:pPr lvl="0">
              <a:lnSpc>
                <a:spcPct val="80000"/>
              </a:lnSpc>
            </a:pPr>
            <a:endParaRPr lang="fr-FR" sz="1500" i="1" dirty="0">
              <a:latin typeface="Arial" pitchFamily="34"/>
              <a:cs typeface="Arial" pitchFamily="34"/>
            </a:endParaRPr>
          </a:p>
          <a:p>
            <a:pPr lvl="0">
              <a:lnSpc>
                <a:spcPct val="80000"/>
              </a:lnSpc>
            </a:pPr>
            <a:r>
              <a:rPr lang="fr-FR" sz="2400" b="1" dirty="0">
                <a:solidFill>
                  <a:srgbClr val="7030A0"/>
                </a:solidFill>
                <a:latin typeface="Arial" pitchFamily="34"/>
                <a:cs typeface="Arial" pitchFamily="34"/>
              </a:rPr>
              <a:t>Enfin,</a:t>
            </a:r>
            <a:r>
              <a:rPr lang="fr-FR" sz="1800" b="1" dirty="0">
                <a:latin typeface="Arial" pitchFamily="34"/>
                <a:cs typeface="Arial" pitchFamily="34"/>
              </a:rPr>
              <a:t> </a:t>
            </a:r>
          </a:p>
          <a:p>
            <a:pPr lvl="0">
              <a:lnSpc>
                <a:spcPct val="80000"/>
              </a:lnSpc>
              <a:buNone/>
            </a:pPr>
            <a:r>
              <a:rPr lang="fr-FR" sz="1800" b="1" dirty="0">
                <a:latin typeface="Arial" pitchFamily="34"/>
                <a:cs typeface="Arial" pitchFamily="34"/>
              </a:rPr>
              <a:t>		</a:t>
            </a:r>
            <a:r>
              <a:rPr lang="fr-FR" sz="1800" b="1" dirty="0">
                <a:solidFill>
                  <a:srgbClr val="7030A0"/>
                </a:solidFill>
                <a:latin typeface="Arial" pitchFamily="34"/>
                <a:cs typeface="Arial" pitchFamily="34"/>
              </a:rPr>
              <a:t>les conséquences sur l’organisation des collectivités territoriales</a:t>
            </a:r>
            <a:r>
              <a:rPr lang="fr-FR" sz="1800" dirty="0">
                <a:solidFill>
                  <a:srgbClr val="7030A0"/>
                </a:solidFill>
                <a:latin typeface="Arial" pitchFamily="34"/>
                <a:cs typeface="Arial" pitchFamily="34"/>
              </a:rPr>
              <a:t> </a:t>
            </a:r>
            <a:r>
              <a:rPr lang="fr-FR" sz="1800" dirty="0">
                <a:latin typeface="Arial" pitchFamily="34"/>
                <a:cs typeface="Arial" pitchFamily="34"/>
              </a:rPr>
              <a:t>	et l’évolution du SDCI</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10</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895753474"/>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2852"/>
            <a:ext cx="8229600" cy="928694"/>
          </a:xfrm>
        </p:spPr>
        <p:txBody>
          <a:bodyPr>
            <a:normAutofit fontScale="90000"/>
          </a:bodyPr>
          <a:lstStyle/>
          <a:p>
            <a:r>
              <a:rPr lang="fr-FR" sz="2800" b="1" dirty="0" smtClean="0">
                <a:solidFill>
                  <a:srgbClr val="C00000"/>
                </a:solidFill>
                <a:latin typeface="Arial" pitchFamily="34" charset="0"/>
                <a:cs typeface="Arial" pitchFamily="34" charset="0"/>
              </a:rPr>
              <a:t>Quelle place pour les Régions ? </a:t>
            </a:r>
            <a:br>
              <a:rPr lang="fr-FR" sz="2800" b="1" dirty="0" smtClean="0">
                <a:solidFill>
                  <a:srgbClr val="C00000"/>
                </a:solidFill>
                <a:latin typeface="Arial" pitchFamily="34" charset="0"/>
                <a:cs typeface="Arial" pitchFamily="34" charset="0"/>
              </a:rPr>
            </a:br>
            <a:r>
              <a:rPr lang="fr-FR" sz="2800" b="1" i="1" dirty="0" smtClean="0">
                <a:solidFill>
                  <a:srgbClr val="00B050"/>
                </a:solidFill>
                <a:latin typeface="Arial" pitchFamily="34" charset="0"/>
                <a:cs typeface="Arial" pitchFamily="34" charset="0"/>
              </a:rPr>
              <a:t>Le double 12 !</a:t>
            </a:r>
            <a:endParaRPr lang="fr-FR" sz="2800" b="1" i="1" dirty="0">
              <a:solidFill>
                <a:srgbClr val="00B050"/>
              </a:solidFill>
              <a:latin typeface="Arial" pitchFamily="34" charset="0"/>
              <a:cs typeface="Arial" pitchFamily="34" charset="0"/>
            </a:endParaRPr>
          </a:p>
        </p:txBody>
      </p:sp>
      <p:sp>
        <p:nvSpPr>
          <p:cNvPr id="3" name="Espace réservé du contenu 2"/>
          <p:cNvSpPr>
            <a:spLocks noGrp="1"/>
          </p:cNvSpPr>
          <p:nvPr>
            <p:ph idx="1"/>
          </p:nvPr>
        </p:nvSpPr>
        <p:spPr>
          <a:xfrm>
            <a:off x="357158" y="1214422"/>
            <a:ext cx="8572560" cy="5357850"/>
          </a:xfrm>
        </p:spPr>
        <p:txBody>
          <a:bodyPr>
            <a:noAutofit/>
          </a:bodyPr>
          <a:lstStyle/>
          <a:p>
            <a:pPr>
              <a:buNone/>
            </a:pPr>
            <a:r>
              <a:rPr lang="fr-FR" sz="1800" b="1" u="sng" dirty="0" smtClean="0">
                <a:solidFill>
                  <a:srgbClr val="00B050"/>
                </a:solidFill>
                <a:latin typeface="Arial" pitchFamily="34" charset="0"/>
                <a:cs typeface="Arial" pitchFamily="34" charset="0"/>
              </a:rPr>
              <a:t>Article 12 de la loi </a:t>
            </a:r>
            <a:r>
              <a:rPr lang="fr-FR" sz="1800" b="1" u="sng" dirty="0" err="1" smtClean="0">
                <a:solidFill>
                  <a:srgbClr val="00B050"/>
                </a:solidFill>
                <a:latin typeface="Arial" pitchFamily="34" charset="0"/>
                <a:cs typeface="Arial" pitchFamily="34" charset="0"/>
              </a:rPr>
              <a:t>NOTRe</a:t>
            </a:r>
            <a:endParaRPr lang="fr-FR" sz="1800" b="1" u="sng" dirty="0" smtClean="0">
              <a:solidFill>
                <a:srgbClr val="00B050"/>
              </a:solidFill>
              <a:latin typeface="Arial" pitchFamily="34" charset="0"/>
              <a:cs typeface="Arial" pitchFamily="34" charset="0"/>
            </a:endParaRPr>
          </a:p>
          <a:p>
            <a:pPr>
              <a:buNone/>
            </a:pPr>
            <a:r>
              <a:rPr lang="fr-FR" sz="1800" dirty="0" smtClean="0">
                <a:latin typeface="Arial" pitchFamily="34" charset="0"/>
                <a:cs typeface="Arial" pitchFamily="34" charset="0"/>
              </a:rPr>
              <a:t>Après le I bis de l'article </a:t>
            </a:r>
            <a:r>
              <a:rPr lang="fr-FR" sz="1800" b="1" u="sng" dirty="0" smtClean="0">
                <a:solidFill>
                  <a:srgbClr val="00B050"/>
                </a:solidFill>
                <a:latin typeface="Arial" pitchFamily="34" charset="0"/>
                <a:cs typeface="Arial" pitchFamily="34" charset="0"/>
              </a:rPr>
              <a:t>L. 211-7 du code de l'environnement</a:t>
            </a:r>
            <a:r>
              <a:rPr lang="fr-FR" sz="1800" dirty="0" smtClean="0">
                <a:solidFill>
                  <a:srgbClr val="00B050"/>
                </a:solidFill>
                <a:latin typeface="Arial" pitchFamily="34" charset="0"/>
                <a:cs typeface="Arial" pitchFamily="34" charset="0"/>
              </a:rPr>
              <a:t>, </a:t>
            </a:r>
            <a:r>
              <a:rPr lang="fr-FR" sz="1800" dirty="0" smtClean="0">
                <a:latin typeface="Arial" pitchFamily="34" charset="0"/>
                <a:cs typeface="Arial" pitchFamily="34" charset="0"/>
              </a:rPr>
              <a:t>il est inséré un I ter ainsi rédigé : </a:t>
            </a:r>
            <a:br>
              <a:rPr lang="fr-FR" sz="1800" dirty="0" smtClean="0">
                <a:latin typeface="Arial" pitchFamily="34" charset="0"/>
                <a:cs typeface="Arial" pitchFamily="34" charset="0"/>
              </a:rPr>
            </a:br>
            <a:r>
              <a:rPr lang="fr-FR" sz="1800" dirty="0" smtClean="0">
                <a:latin typeface="Arial" pitchFamily="34" charset="0"/>
                <a:cs typeface="Arial" pitchFamily="34" charset="0"/>
              </a:rPr>
              <a:t>« I ter.-Lorsque l'état des eaux de surface ou des eaux souterraines présente des enjeux sanitaires et environnementaux justifiant une gestion coordonnée des différents sous-bassins hydrographiques de la région, </a:t>
            </a:r>
            <a:r>
              <a:rPr lang="fr-FR" sz="1800" b="1" dirty="0" smtClean="0">
                <a:latin typeface="Arial" pitchFamily="34" charset="0"/>
                <a:cs typeface="Arial" pitchFamily="34" charset="0"/>
              </a:rPr>
              <a:t>le conseil régional peut se voir attribuer tout ou partie des missions d'animation et de concertation dans le domaine de la gestion et de la protection de la ressource en eau et des milieux aquatiques mentionnées au </a:t>
            </a:r>
            <a:r>
              <a:rPr lang="fr-FR" sz="1800" b="1" u="sng" dirty="0" smtClean="0">
                <a:solidFill>
                  <a:srgbClr val="00B050"/>
                </a:solidFill>
                <a:latin typeface="Arial" pitchFamily="34" charset="0"/>
                <a:cs typeface="Arial" pitchFamily="34" charset="0"/>
              </a:rPr>
              <a:t>12° du I du présent article</a:t>
            </a:r>
            <a:r>
              <a:rPr lang="fr-FR" sz="1800" u="sng" dirty="0" smtClean="0">
                <a:solidFill>
                  <a:srgbClr val="00B050"/>
                </a:solidFill>
                <a:latin typeface="Arial" pitchFamily="34" charset="0"/>
                <a:cs typeface="Arial" pitchFamily="34" charset="0"/>
              </a:rPr>
              <a:t>,</a:t>
            </a:r>
            <a:r>
              <a:rPr lang="fr-FR" sz="1800" u="sng" dirty="0" smtClean="0">
                <a:latin typeface="Arial" pitchFamily="34" charset="0"/>
                <a:cs typeface="Arial" pitchFamily="34" charset="0"/>
              </a:rPr>
              <a:t> </a:t>
            </a:r>
            <a:r>
              <a:rPr lang="fr-FR" sz="1800" dirty="0" smtClean="0">
                <a:latin typeface="Arial" pitchFamily="34" charset="0"/>
                <a:cs typeface="Arial" pitchFamily="34" charset="0"/>
              </a:rPr>
              <a:t>par décret, à sa demande et après avis de la conférence territoriale de l'action publique mentionnée à l’article L. 1111-9-1 du code général des collectivités territoriales » </a:t>
            </a:r>
            <a:br>
              <a:rPr lang="fr-FR" sz="1800" dirty="0" smtClean="0">
                <a:latin typeface="Arial" pitchFamily="34" charset="0"/>
                <a:cs typeface="Arial" pitchFamily="34" charset="0"/>
              </a:rPr>
            </a:br>
            <a:r>
              <a:rPr lang="fr-FR" sz="1800" dirty="0" smtClean="0">
                <a:latin typeface="Arial" pitchFamily="34" charset="0"/>
                <a:cs typeface="Arial" pitchFamily="34" charset="0"/>
              </a:rPr>
              <a:t>« </a:t>
            </a:r>
            <a:r>
              <a:rPr lang="fr-FR" sz="1800" b="1" dirty="0" smtClean="0">
                <a:latin typeface="Arial" pitchFamily="34" charset="0"/>
                <a:cs typeface="Arial" pitchFamily="34" charset="0"/>
              </a:rPr>
              <a:t>La région exerce ces attributions en coordination avec le comité de bassin, sans préjudice des compétences des autres collectivités</a:t>
            </a:r>
            <a:r>
              <a:rPr lang="fr-FR" sz="1800" dirty="0" smtClean="0">
                <a:latin typeface="Arial" pitchFamily="34" charset="0"/>
                <a:cs typeface="Arial" pitchFamily="34" charset="0"/>
              </a:rPr>
              <a:t>, de leurs groupements et des syndicats mixtes, et sans préjudice des missions des personnes morales de droit public auxquelles la commission locale de l'eau a confié son secrétariat, ainsi que, le cas échéant, les études et les analyses nécessaires à l'élaboration du schéma d'aménagement et de gestion des eaux et au suivi de sa mise en œuvre. »</a:t>
            </a:r>
            <a:endParaRPr lang="fr-FR" sz="1800" dirty="0">
              <a:latin typeface="Arial" pitchFamily="34" charset="0"/>
              <a:cs typeface="Arial" pitchFamily="34" charset="0"/>
            </a:endParaRP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11</a:t>
            </a:fld>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628652" y="188636"/>
            <a:ext cx="7886700" cy="1166531"/>
          </a:xfrm>
        </p:spPr>
        <p:txBody>
          <a:bodyPr anchorCtr="1"/>
          <a:lstStyle/>
          <a:p>
            <a:pPr lvl="0" algn="ctr"/>
            <a:r>
              <a:rPr lang="fr-FR" sz="2800" b="1" dirty="0">
                <a:solidFill>
                  <a:srgbClr val="7030A0"/>
                </a:solidFill>
                <a:latin typeface="Arial" pitchFamily="34"/>
                <a:cs typeface="Arial" pitchFamily="34"/>
              </a:rPr>
              <a:t>Le contenu de la première SOCLE 2017</a:t>
            </a:r>
            <a:r>
              <a:rPr lang="fr-FR" sz="3000" b="1" dirty="0">
                <a:solidFill>
                  <a:srgbClr val="7030A0"/>
                </a:solidFill>
                <a:latin typeface="Arial" pitchFamily="34"/>
                <a:cs typeface="Arial" pitchFamily="34"/>
              </a:rPr>
              <a:t/>
            </a:r>
            <a:br>
              <a:rPr lang="fr-FR" sz="3000" b="1" dirty="0">
                <a:solidFill>
                  <a:srgbClr val="7030A0"/>
                </a:solidFill>
                <a:latin typeface="Arial" pitchFamily="34"/>
                <a:cs typeface="Arial" pitchFamily="34"/>
              </a:rPr>
            </a:br>
            <a:r>
              <a:rPr lang="fr-FR" sz="2000" dirty="0">
                <a:solidFill>
                  <a:srgbClr val="7030A0"/>
                </a:solidFill>
                <a:latin typeface="Arial" pitchFamily="34"/>
                <a:cs typeface="Arial" pitchFamily="34"/>
              </a:rPr>
              <a:t>Les « principes » de structuration des collectivités,</a:t>
            </a:r>
            <a:br>
              <a:rPr lang="fr-FR" sz="2000" dirty="0">
                <a:solidFill>
                  <a:srgbClr val="7030A0"/>
                </a:solidFill>
                <a:latin typeface="Arial" pitchFamily="34"/>
                <a:cs typeface="Arial" pitchFamily="34"/>
              </a:rPr>
            </a:br>
            <a:r>
              <a:rPr lang="fr-FR" sz="2000" dirty="0">
                <a:solidFill>
                  <a:srgbClr val="7030A0"/>
                </a:solidFill>
                <a:latin typeface="Arial" pitchFamily="34"/>
                <a:cs typeface="Arial" pitchFamily="34"/>
              </a:rPr>
              <a:t>par référence à l’arrêté du 20 janvier 2016</a:t>
            </a:r>
            <a:endParaRPr lang="fr-FR" sz="2000" dirty="0">
              <a:solidFill>
                <a:srgbClr val="7030A0"/>
              </a:solidFill>
            </a:endParaRPr>
          </a:p>
        </p:txBody>
      </p:sp>
      <p:sp>
        <p:nvSpPr>
          <p:cNvPr id="3" name="Espace réservé du contenu 2"/>
          <p:cNvSpPr txBox="1">
            <a:spLocks noGrp="1"/>
          </p:cNvSpPr>
          <p:nvPr>
            <p:ph idx="4294967295"/>
          </p:nvPr>
        </p:nvSpPr>
        <p:spPr>
          <a:xfrm>
            <a:off x="489572" y="1419974"/>
            <a:ext cx="8025781" cy="4866545"/>
          </a:xfrm>
        </p:spPr>
        <p:txBody>
          <a:bodyPr>
            <a:normAutofit/>
          </a:bodyPr>
          <a:lstStyle/>
          <a:p>
            <a:pPr lvl="0">
              <a:buNone/>
            </a:pPr>
            <a:r>
              <a:rPr lang="fr-FR" sz="2400" b="1" dirty="0">
                <a:solidFill>
                  <a:srgbClr val="7030A0"/>
                </a:solidFill>
                <a:latin typeface="Arial" pitchFamily="34"/>
                <a:cs typeface="Arial" pitchFamily="34"/>
              </a:rPr>
              <a:t>Objectif  </a:t>
            </a:r>
          </a:p>
          <a:p>
            <a:pPr lvl="1">
              <a:buNone/>
            </a:pPr>
            <a:r>
              <a:rPr lang="fr-FR" sz="1800" dirty="0">
                <a:latin typeface="Arial" pitchFamily="34"/>
                <a:cs typeface="Arial" pitchFamily="34"/>
              </a:rPr>
              <a:t>Orienter, faciliter, accompagner,  les réflexions des collectivités</a:t>
            </a:r>
          </a:p>
          <a:p>
            <a:pPr lvl="0">
              <a:buNone/>
            </a:pPr>
            <a:r>
              <a:rPr lang="fr-FR" sz="2400" b="1" dirty="0">
                <a:solidFill>
                  <a:srgbClr val="7030A0"/>
                </a:solidFill>
                <a:latin typeface="Arial" pitchFamily="34"/>
                <a:cs typeface="Arial" pitchFamily="34"/>
              </a:rPr>
              <a:t>Les principes </a:t>
            </a:r>
          </a:p>
          <a:p>
            <a:pPr lvl="1">
              <a:buNone/>
            </a:pPr>
            <a:r>
              <a:rPr lang="fr-FR" sz="1800" dirty="0">
                <a:latin typeface="Arial" pitchFamily="34"/>
                <a:cs typeface="Arial" pitchFamily="34"/>
              </a:rPr>
              <a:t>La cohérence hydrographique</a:t>
            </a:r>
          </a:p>
          <a:p>
            <a:pPr lvl="1">
              <a:buNone/>
            </a:pPr>
            <a:r>
              <a:rPr lang="fr-FR" sz="1800" dirty="0">
                <a:latin typeface="Arial" pitchFamily="34"/>
                <a:cs typeface="Arial" pitchFamily="34"/>
              </a:rPr>
              <a:t>Le renforcement des solidarités financières et territoriales</a:t>
            </a:r>
          </a:p>
          <a:p>
            <a:pPr lvl="1">
              <a:buNone/>
            </a:pPr>
            <a:r>
              <a:rPr lang="fr-FR" sz="1800" dirty="0">
                <a:latin typeface="Arial" pitchFamily="34"/>
                <a:cs typeface="Arial" pitchFamily="34"/>
              </a:rPr>
              <a:t>La gestion durable des équipements structurants</a:t>
            </a:r>
          </a:p>
          <a:p>
            <a:pPr lvl="1">
              <a:buNone/>
            </a:pPr>
            <a:r>
              <a:rPr lang="fr-FR" sz="1800" dirty="0">
                <a:latin typeface="Arial" pitchFamily="34"/>
                <a:cs typeface="Arial" pitchFamily="34"/>
              </a:rPr>
              <a:t>La rationalisation du nombre de syndicats</a:t>
            </a:r>
          </a:p>
          <a:p>
            <a:pPr lvl="2"/>
            <a:r>
              <a:rPr lang="fr-FR" sz="1800" dirty="0">
                <a:latin typeface="Arial" pitchFamily="34"/>
                <a:cs typeface="Arial" pitchFamily="34"/>
              </a:rPr>
              <a:t>Extension de périmètres</a:t>
            </a:r>
          </a:p>
          <a:p>
            <a:pPr lvl="2"/>
            <a:r>
              <a:rPr lang="fr-FR" sz="1800" dirty="0">
                <a:latin typeface="Arial" pitchFamily="34"/>
                <a:cs typeface="Arial" pitchFamily="34"/>
              </a:rPr>
              <a:t>Fusion de syndicats</a:t>
            </a:r>
          </a:p>
          <a:p>
            <a:pPr lvl="2"/>
            <a:r>
              <a:rPr lang="fr-FR" sz="1800" dirty="0">
                <a:latin typeface="Arial" pitchFamily="34"/>
                <a:cs typeface="Arial" pitchFamily="34"/>
              </a:rPr>
              <a:t>Disparition de syndicats devenus obsolètes </a:t>
            </a:r>
          </a:p>
          <a:p>
            <a:pPr lvl="2" algn="r">
              <a:buNone/>
            </a:pPr>
            <a:r>
              <a:rPr lang="fr-FR" sz="1800" i="1" dirty="0">
                <a:latin typeface="Arial" pitchFamily="34"/>
                <a:cs typeface="Arial" pitchFamily="34"/>
              </a:rPr>
              <a:t>(Définition ? Sujet sensible ?)</a:t>
            </a:r>
          </a:p>
          <a:p>
            <a:pPr marL="685791" lvl="2" indent="0" algn="ctr">
              <a:buNone/>
            </a:pPr>
            <a:r>
              <a:rPr lang="fr-FR" sz="1800" b="1" dirty="0">
                <a:solidFill>
                  <a:srgbClr val="C00000"/>
                </a:solidFill>
                <a:latin typeface="Arial" pitchFamily="34"/>
                <a:cs typeface="Arial" pitchFamily="34"/>
              </a:rPr>
              <a:t>Un vrai débat sur les </a:t>
            </a:r>
            <a:r>
              <a:rPr lang="fr-FR" sz="1800" b="1" dirty="0" smtClean="0">
                <a:solidFill>
                  <a:srgbClr val="C00000"/>
                </a:solidFill>
                <a:latin typeface="Arial" pitchFamily="34"/>
                <a:cs typeface="Arial" pitchFamily="34"/>
              </a:rPr>
              <a:t>territoires </a:t>
            </a:r>
            <a:r>
              <a:rPr lang="fr-FR" sz="1200" i="1" dirty="0" smtClean="0">
                <a:latin typeface="Arial" pitchFamily="34"/>
                <a:cs typeface="Arial" pitchFamily="34"/>
              </a:rPr>
              <a:t>(</a:t>
            </a:r>
            <a:r>
              <a:rPr lang="fr-FR" sz="1200" i="1" dirty="0" err="1" smtClean="0">
                <a:latin typeface="Arial" pitchFamily="34"/>
                <a:cs typeface="Arial" pitchFamily="34"/>
              </a:rPr>
              <a:t>cf</a:t>
            </a:r>
            <a:r>
              <a:rPr lang="fr-FR" sz="1200" i="1" dirty="0" smtClean="0">
                <a:latin typeface="Arial" pitchFamily="34"/>
                <a:cs typeface="Arial" pitchFamily="34"/>
              </a:rPr>
              <a:t>, proposition de loi sénatoriale). </a:t>
            </a:r>
            <a:endParaRPr lang="fr-FR" sz="1200" i="1" dirty="0">
              <a:latin typeface="Arial" pitchFamily="34"/>
              <a:cs typeface="Arial" pitchFamily="34"/>
            </a:endParaRPr>
          </a:p>
          <a:p>
            <a:pPr marL="685791" lvl="2" indent="0" algn="ctr">
              <a:buNone/>
            </a:pPr>
            <a:r>
              <a:rPr lang="fr-FR" sz="1800" b="1" dirty="0">
                <a:solidFill>
                  <a:srgbClr val="C00000"/>
                </a:solidFill>
                <a:latin typeface="Arial" pitchFamily="34"/>
                <a:cs typeface="Arial" pitchFamily="34"/>
              </a:rPr>
              <a:t>Verbatim : « Ne cassez pas ce qui marche ! »</a:t>
            </a:r>
          </a:p>
          <a:p>
            <a:pPr marL="685791" lvl="2" indent="0" algn="ctr">
              <a:buNone/>
            </a:pPr>
            <a:r>
              <a:rPr lang="fr-FR" sz="1800" b="1" dirty="0">
                <a:solidFill>
                  <a:srgbClr val="C00000"/>
                </a:solidFill>
                <a:latin typeface="Arial" pitchFamily="34"/>
                <a:cs typeface="Arial" pitchFamily="34"/>
              </a:rPr>
              <a:t>« Laissez nous le temps de souffler ! »</a:t>
            </a:r>
          </a:p>
          <a:p>
            <a:pPr marL="685791" lvl="2" indent="0">
              <a:buNone/>
            </a:pPr>
            <a:endParaRPr lang="fr-FR" sz="1800" b="1" dirty="0">
              <a:latin typeface="Arial" pitchFamily="34"/>
              <a:cs typeface="Arial" pitchFamily="34"/>
            </a:endParaRPr>
          </a:p>
          <a:p>
            <a:pPr lvl="1"/>
            <a:endParaRPr lang="fr-FR" sz="1800" b="1" dirty="0">
              <a:latin typeface="Arial" pitchFamily="34"/>
              <a:cs typeface="Arial" pitchFamily="34"/>
            </a:endParaRPr>
          </a:p>
          <a:p>
            <a:pPr lvl="0"/>
            <a:endParaRPr lang="fr-FR" b="1" dirty="0">
              <a:latin typeface="Arial" pitchFamily="34"/>
              <a:cs typeface="Arial" pitchFamily="34"/>
            </a:endParaRPr>
          </a:p>
          <a:p>
            <a:pPr lvl="0"/>
            <a:endParaRPr lang="fr-FR" b="1" dirty="0">
              <a:latin typeface="Arial" pitchFamily="34"/>
              <a:cs typeface="Arial" pitchFamily="34"/>
            </a:endParaRPr>
          </a:p>
          <a:p>
            <a:pPr lvl="0"/>
            <a:endParaRPr lang="fr-FR" dirty="0"/>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12</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3463139790"/>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13</a:t>
            </a:fld>
            <a:endParaRPr lang="fr-FR"/>
          </a:p>
        </p:txBody>
      </p:sp>
      <p:pic>
        <p:nvPicPr>
          <p:cNvPr id="6" name="table"/>
          <p:cNvPicPr>
            <a:picLocks noChangeAspect="1"/>
          </p:cNvPicPr>
          <p:nvPr/>
        </p:nvPicPr>
        <p:blipFill>
          <a:blip r:embed="rId2"/>
          <a:stretch>
            <a:fillRect/>
          </a:stretch>
        </p:blipFill>
        <p:spPr>
          <a:xfrm>
            <a:off x="114300" y="188640"/>
            <a:ext cx="8915400" cy="6167710"/>
          </a:xfrm>
          <a:prstGeom prst="rect">
            <a:avLst/>
          </a:prstGeom>
        </p:spPr>
      </p:pic>
    </p:spTree>
    <p:extLst>
      <p:ext uri="{BB962C8B-B14F-4D97-AF65-F5344CB8AC3E}">
        <p14:creationId xmlns:p14="http://schemas.microsoft.com/office/powerpoint/2010/main" val="13476520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66565"/>
          </a:xfrm>
        </p:spPr>
        <p:txBody>
          <a:bodyPr>
            <a:normAutofit/>
          </a:bodyPr>
          <a:lstStyle/>
          <a:p>
            <a:r>
              <a:rPr lang="fr-FR" sz="2400" b="1" dirty="0">
                <a:solidFill>
                  <a:srgbClr val="7030A0"/>
                </a:solidFill>
                <a:latin typeface="Arial" panose="020B0604020202020204" pitchFamily="34" charset="0"/>
                <a:cs typeface="Arial" panose="020B0604020202020204" pitchFamily="34" charset="0"/>
              </a:rPr>
              <a:t>Carte des EPCI  fiscalité propre au 1</a:t>
            </a:r>
            <a:r>
              <a:rPr lang="fr-FR" sz="2400" b="1" baseline="30000" dirty="0">
                <a:solidFill>
                  <a:srgbClr val="7030A0"/>
                </a:solidFill>
                <a:latin typeface="Arial" panose="020B0604020202020204" pitchFamily="34" charset="0"/>
                <a:cs typeface="Arial" panose="020B0604020202020204" pitchFamily="34" charset="0"/>
              </a:rPr>
              <a:t>er</a:t>
            </a:r>
            <a:r>
              <a:rPr lang="fr-FR" sz="2400" b="1" dirty="0">
                <a:solidFill>
                  <a:srgbClr val="7030A0"/>
                </a:solidFill>
                <a:latin typeface="Arial" panose="020B0604020202020204" pitchFamily="34" charset="0"/>
                <a:cs typeface="Arial" panose="020B0604020202020204" pitchFamily="34" charset="0"/>
              </a:rPr>
              <a:t> janvier 2017</a:t>
            </a:r>
            <a:r>
              <a:rPr lang="fr-FR" sz="2400" b="1" i="1" dirty="0">
                <a:solidFill>
                  <a:srgbClr val="7030A0"/>
                </a:solidFill>
                <a:latin typeface="Arial" panose="020B0604020202020204" pitchFamily="34" charset="0"/>
                <a:cs typeface="Arial" panose="020B0604020202020204" pitchFamily="34" charset="0"/>
              </a:rPr>
              <a:t/>
            </a:r>
            <a:br>
              <a:rPr lang="fr-FR" sz="2400" b="1" i="1" dirty="0">
                <a:solidFill>
                  <a:srgbClr val="7030A0"/>
                </a:solidFill>
                <a:latin typeface="Arial" panose="020B0604020202020204" pitchFamily="34" charset="0"/>
                <a:cs typeface="Arial" panose="020B0604020202020204" pitchFamily="34" charset="0"/>
              </a:rPr>
            </a:br>
            <a:r>
              <a:rPr lang="fr-FR" sz="1000" b="1" i="1" dirty="0">
                <a:solidFill>
                  <a:srgbClr val="7030A0"/>
                </a:solidFill>
                <a:latin typeface="Arial" panose="020B0604020202020204" pitchFamily="34" charset="0"/>
                <a:cs typeface="Arial" panose="020B0604020202020204" pitchFamily="34" charset="0"/>
              </a:rPr>
              <a:t>Source Mairie Conseils</a:t>
            </a:r>
          </a:p>
        </p:txBody>
      </p:sp>
      <p:sp>
        <p:nvSpPr>
          <p:cNvPr id="3" name="Espace réservé du contenu 2"/>
          <p:cNvSpPr>
            <a:spLocks noGrp="1"/>
          </p:cNvSpPr>
          <p:nvPr>
            <p:ph idx="1"/>
          </p:nvPr>
        </p:nvSpPr>
        <p:spPr/>
        <p:txBody>
          <a:bodyPr/>
          <a:lstStyle/>
          <a:p>
            <a:endParaRPr lang="fr-F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14</a:t>
            </a:fld>
            <a:endParaRPr lang="fr-FR"/>
          </a:p>
        </p:txBody>
      </p:sp>
      <p:pic>
        <p:nvPicPr>
          <p:cNvPr id="6" name="Espace réservé du contenu 4"/>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87624" y="836712"/>
            <a:ext cx="5976664" cy="6021287"/>
          </a:xfrm>
          <a:prstGeom prst="rect">
            <a:avLst/>
          </a:prstGeom>
        </p:spPr>
      </p:pic>
    </p:spTree>
    <p:extLst>
      <p:ext uri="{BB962C8B-B14F-4D97-AF65-F5344CB8AC3E}">
        <p14:creationId xmlns:p14="http://schemas.microsoft.com/office/powerpoint/2010/main" val="3787413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764918"/>
          </a:xfrm>
        </p:spPr>
        <p:txBody>
          <a:bodyPr>
            <a:normAutofit/>
          </a:bodyPr>
          <a:lstStyle/>
          <a:p>
            <a:r>
              <a:rPr lang="fr-FR" sz="2800" b="1" dirty="0">
                <a:solidFill>
                  <a:srgbClr val="7030A0"/>
                </a:solidFill>
                <a:latin typeface="Arial" panose="020B0604020202020204" pitchFamily="34" charset="0"/>
                <a:cs typeface="Arial" panose="020B0604020202020204" pitchFamily="34" charset="0"/>
              </a:rPr>
              <a:t>EPCI XXL janvier 2017</a:t>
            </a:r>
            <a:br>
              <a:rPr lang="fr-FR" sz="2800" b="1" dirty="0">
                <a:solidFill>
                  <a:srgbClr val="7030A0"/>
                </a:solidFill>
                <a:latin typeface="Arial" panose="020B0604020202020204" pitchFamily="34" charset="0"/>
                <a:cs typeface="Arial" panose="020B0604020202020204" pitchFamily="34" charset="0"/>
              </a:rPr>
            </a:br>
            <a:r>
              <a:rPr lang="fr-FR" sz="1000" dirty="0"/>
              <a:t>Source Mairie - Conseils</a:t>
            </a: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15</a:t>
            </a:fld>
            <a:endParaRPr lang="fr-FR"/>
          </a:p>
        </p:txBody>
      </p:sp>
      <p:pic>
        <p:nvPicPr>
          <p:cNvPr id="6" name="Picture 2"/>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881550"/>
            <a:ext cx="5544615" cy="5976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3391694"/>
            <a:ext cx="2160240" cy="133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42154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764059"/>
          </a:xfrm>
        </p:spPr>
        <p:txBody>
          <a:bodyPr>
            <a:normAutofit/>
          </a:bodyPr>
          <a:lstStyle/>
          <a:p>
            <a:r>
              <a:rPr lang="fr-FR" sz="2800" b="1" dirty="0">
                <a:solidFill>
                  <a:srgbClr val="7030A0"/>
                </a:solidFill>
                <a:latin typeface="Arial" panose="020B0604020202020204" pitchFamily="34" charset="0"/>
                <a:cs typeface="Arial" panose="020B0604020202020204" pitchFamily="34" charset="0"/>
              </a:rPr>
              <a:t>Communes nouvelles janvier 2017</a:t>
            </a:r>
            <a:br>
              <a:rPr lang="fr-FR" sz="2800" b="1" dirty="0">
                <a:solidFill>
                  <a:srgbClr val="7030A0"/>
                </a:solidFill>
                <a:latin typeface="Arial" panose="020B0604020202020204" pitchFamily="34" charset="0"/>
                <a:cs typeface="Arial" panose="020B0604020202020204" pitchFamily="34" charset="0"/>
              </a:rPr>
            </a:br>
            <a:r>
              <a:rPr lang="fr-FR" sz="1000" b="1" dirty="0">
                <a:solidFill>
                  <a:srgbClr val="7030A0"/>
                </a:solidFill>
                <a:latin typeface="Arial" panose="020B0604020202020204" pitchFamily="34" charset="0"/>
                <a:cs typeface="Arial" panose="020B0604020202020204" pitchFamily="34" charset="0"/>
              </a:rPr>
              <a:t>Source Mairie Conseils</a:t>
            </a:r>
          </a:p>
        </p:txBody>
      </p:sp>
      <p:sp>
        <p:nvSpPr>
          <p:cNvPr id="3" name="Espace réservé du contenu 2"/>
          <p:cNvSpPr>
            <a:spLocks noGrp="1"/>
          </p:cNvSpPr>
          <p:nvPr>
            <p:ph idx="1"/>
          </p:nvPr>
        </p:nvSpPr>
        <p:spPr>
          <a:xfrm>
            <a:off x="5940152" y="1600200"/>
            <a:ext cx="2746648" cy="4525963"/>
          </a:xfrm>
        </p:spPr>
        <p:txBody>
          <a:bodyPr>
            <a:normAutofit fontScale="62500" lnSpcReduction="20000"/>
          </a:bodyPr>
          <a:lstStyle/>
          <a:p>
            <a:r>
              <a:rPr lang="fr-FR" b="1" dirty="0"/>
              <a:t>Créées en 2010</a:t>
            </a:r>
          </a:p>
          <a:p>
            <a:endParaRPr lang="fr-FR" dirty="0"/>
          </a:p>
          <a:p>
            <a:r>
              <a:rPr lang="fr-FR" dirty="0"/>
              <a:t>25 créations entre 2010 et 2015</a:t>
            </a:r>
          </a:p>
          <a:p>
            <a:endParaRPr lang="fr-FR" dirty="0"/>
          </a:p>
          <a:p>
            <a:endParaRPr lang="fr-FR" b="1" dirty="0"/>
          </a:p>
          <a:p>
            <a:endParaRPr lang="fr-FR" b="1" dirty="0"/>
          </a:p>
          <a:p>
            <a:r>
              <a:rPr lang="fr-FR" b="1" dirty="0"/>
              <a:t>Assouplissement du dispositif en 2015 et 2016</a:t>
            </a:r>
          </a:p>
          <a:p>
            <a:endParaRPr lang="fr-FR" dirty="0"/>
          </a:p>
          <a:p>
            <a:r>
              <a:rPr lang="fr-FR" dirty="0"/>
              <a:t>517 créations (317 au 1</a:t>
            </a:r>
            <a:r>
              <a:rPr lang="fr-FR" baseline="30000" dirty="0"/>
              <a:t>er</a:t>
            </a:r>
            <a:r>
              <a:rPr lang="fr-FR" dirty="0"/>
              <a:t> janvier 2016 et 200 au 1</a:t>
            </a:r>
            <a:r>
              <a:rPr lang="fr-FR" baseline="30000" dirty="0"/>
              <a:t>er</a:t>
            </a:r>
            <a:r>
              <a:rPr lang="fr-FR" dirty="0"/>
              <a:t> janvier 2017)</a:t>
            </a:r>
          </a:p>
          <a:p>
            <a:endParaRPr lang="fr-FR" dirty="0"/>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16</a:t>
            </a:fld>
            <a:endParaRPr lang="fr-FR"/>
          </a:p>
        </p:txBody>
      </p:sp>
      <p:pic>
        <p:nvPicPr>
          <p:cNvPr id="6" name="Picture 2"/>
          <p:cNvPicPr>
            <a:picLocks noGrp="1" noChangeAspect="1" noChangeArrowheads="1"/>
          </p:cNvPicPr>
          <p:nvPr/>
        </p:nvPicPr>
        <p:blipFill>
          <a:blip r:embed="rId2">
            <a:extLst>
              <a:ext uri="{28A0092B-C50C-407E-A947-70E740481C1C}">
                <a14:useLocalDpi xmlns:a14="http://schemas.microsoft.com/office/drawing/2010/main" val="0"/>
              </a:ext>
            </a:extLst>
          </a:blip>
          <a:stretch>
            <a:fillRect/>
          </a:stretch>
        </p:blipFill>
        <p:spPr>
          <a:xfrm>
            <a:off x="323528" y="784627"/>
            <a:ext cx="5832648" cy="6073373"/>
          </a:xfrm>
          <a:prstGeom prst="rect">
            <a:avLst/>
          </a:prstGeom>
        </p:spPr>
      </p:pic>
    </p:spTree>
    <p:extLst>
      <p:ext uri="{BB962C8B-B14F-4D97-AF65-F5344CB8AC3E}">
        <p14:creationId xmlns:p14="http://schemas.microsoft.com/office/powerpoint/2010/main" val="2992877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417638"/>
          </a:xfrm>
        </p:spPr>
        <p:txBody>
          <a:bodyPr>
            <a:normAutofit fontScale="90000"/>
          </a:bodyPr>
          <a:lstStyle/>
          <a:p>
            <a:r>
              <a:rPr lang="fr-FR" sz="2700" b="1" dirty="0" smtClean="0">
                <a:solidFill>
                  <a:srgbClr val="7030A0"/>
                </a:solidFill>
                <a:latin typeface="Arial" pitchFamily="34" charset="0"/>
                <a:cs typeface="Arial" pitchFamily="34" charset="0"/>
              </a:rPr>
              <a:t/>
            </a:r>
            <a:br>
              <a:rPr lang="fr-FR" sz="2700" b="1" dirty="0" smtClean="0">
                <a:solidFill>
                  <a:srgbClr val="7030A0"/>
                </a:solidFill>
                <a:latin typeface="Arial" pitchFamily="34" charset="0"/>
                <a:cs typeface="Arial" pitchFamily="34" charset="0"/>
              </a:rPr>
            </a:br>
            <a:r>
              <a:rPr lang="fr-FR" sz="2200" b="1" dirty="0" smtClean="0">
                <a:solidFill>
                  <a:srgbClr val="7030A0"/>
                </a:solidFill>
                <a:latin typeface="Arial" pitchFamily="34" charset="0"/>
                <a:cs typeface="Arial" pitchFamily="34" charset="0"/>
              </a:rPr>
              <a:t>La SOCLE </a:t>
            </a:r>
            <a:r>
              <a:rPr lang="fr-FR" sz="2200" dirty="0" smtClean="0">
                <a:solidFill>
                  <a:srgbClr val="7030A0"/>
                </a:solidFill>
                <a:latin typeface="Arial" pitchFamily="34" charset="0"/>
                <a:cs typeface="Arial" pitchFamily="34" charset="0"/>
              </a:rPr>
              <a:t>et l’observation du changement de la gouvernance ? </a:t>
            </a:r>
            <a:r>
              <a:rPr lang="fr-FR" sz="2200" b="1" dirty="0" smtClean="0">
                <a:solidFill>
                  <a:srgbClr val="7030A0"/>
                </a:solidFill>
                <a:latin typeface="Arial" pitchFamily="34" charset="0"/>
                <a:cs typeface="Arial" pitchFamily="34" charset="0"/>
              </a:rPr>
              <a:t>Quelle place pour les EPCE ?</a:t>
            </a:r>
            <a:r>
              <a:rPr lang="fr-FR" sz="3100" dirty="0" smtClean="0">
                <a:latin typeface="Arial" pitchFamily="34" charset="0"/>
                <a:cs typeface="Arial" pitchFamily="34" charset="0"/>
              </a:rPr>
              <a:t/>
            </a:r>
            <a:br>
              <a:rPr lang="fr-FR" sz="3100" dirty="0" smtClean="0">
                <a:latin typeface="Arial" pitchFamily="34" charset="0"/>
                <a:cs typeface="Arial" pitchFamily="34" charset="0"/>
              </a:rPr>
            </a:br>
            <a:r>
              <a:rPr lang="fr-FR" sz="1800" dirty="0" smtClean="0">
                <a:solidFill>
                  <a:srgbClr val="7030A0"/>
                </a:solidFill>
                <a:latin typeface="Arial" pitchFamily="34" charset="0"/>
                <a:cs typeface="Arial" pitchFamily="34" charset="0"/>
              </a:rPr>
              <a:t>Etablissements Publics de Coopération Environnementale</a:t>
            </a:r>
            <a:r>
              <a:rPr lang="fr-FR" sz="2200" dirty="0" smtClean="0">
                <a:solidFill>
                  <a:srgbClr val="7030A0"/>
                </a:solidFill>
                <a:latin typeface="Arial" pitchFamily="34" charset="0"/>
                <a:cs typeface="Arial" pitchFamily="34" charset="0"/>
              </a:rPr>
              <a:t/>
            </a:r>
            <a:br>
              <a:rPr lang="fr-FR" sz="2200" dirty="0" smtClean="0">
                <a:solidFill>
                  <a:srgbClr val="7030A0"/>
                </a:solidFill>
                <a:latin typeface="Arial" pitchFamily="34" charset="0"/>
                <a:cs typeface="Arial" pitchFamily="34" charset="0"/>
              </a:rPr>
            </a:br>
            <a:r>
              <a:rPr lang="fr-FR" sz="1300" i="1" dirty="0" smtClean="0">
                <a:solidFill>
                  <a:srgbClr val="7030A0"/>
                </a:solidFill>
                <a:latin typeface="Arial" pitchFamily="34" charset="0"/>
                <a:cs typeface="Arial" pitchFamily="34" charset="0"/>
              </a:rPr>
              <a:t>Décret du 29 mars 2017 - Loi n° 2016-1087 du 8 août 2016</a:t>
            </a:r>
            <a:endParaRPr lang="fr-FR" sz="1300" i="1" dirty="0">
              <a:solidFill>
                <a:srgbClr val="7030A0"/>
              </a:solidFill>
              <a:latin typeface="Arial" pitchFamily="34" charset="0"/>
              <a:cs typeface="Arial" pitchFamily="34" charset="0"/>
            </a:endParaRPr>
          </a:p>
        </p:txBody>
      </p:sp>
      <p:sp>
        <p:nvSpPr>
          <p:cNvPr id="3" name="Espace réservé du contenu 2"/>
          <p:cNvSpPr>
            <a:spLocks noGrp="1"/>
          </p:cNvSpPr>
          <p:nvPr>
            <p:ph idx="1"/>
          </p:nvPr>
        </p:nvSpPr>
        <p:spPr>
          <a:xfrm>
            <a:off x="214282" y="1643050"/>
            <a:ext cx="8715436" cy="4572032"/>
          </a:xfrm>
        </p:spPr>
        <p:txBody>
          <a:bodyPr>
            <a:normAutofit fontScale="92500" lnSpcReduction="10000"/>
          </a:bodyPr>
          <a:lstStyle/>
          <a:p>
            <a:pPr>
              <a:buNone/>
            </a:pPr>
            <a:r>
              <a:rPr lang="fr-FR" sz="2400" b="1" dirty="0" smtClean="0">
                <a:latin typeface="Arial" pitchFamily="34" charset="0"/>
                <a:cs typeface="Arial" pitchFamily="34" charset="0"/>
              </a:rPr>
              <a:t>L’EPCE : A l’intersection « Eau / Biodiversité »</a:t>
            </a:r>
            <a:endParaRPr lang="fr-FR" sz="2400" dirty="0" smtClean="0">
              <a:latin typeface="Arial" pitchFamily="34" charset="0"/>
              <a:cs typeface="Arial" pitchFamily="34" charset="0"/>
            </a:endParaRPr>
          </a:p>
          <a:p>
            <a:pPr>
              <a:buNone/>
            </a:pPr>
            <a:r>
              <a:rPr lang="fr-FR" sz="2000" i="1" dirty="0" smtClean="0">
                <a:latin typeface="Arial" pitchFamily="34" charset="0"/>
                <a:cs typeface="Arial" pitchFamily="34" charset="0"/>
              </a:rPr>
              <a:t>« …L’EPCE pourra constituer le support d’un partenariat entre l’Etat, les collectivités territoriales et d’autres acteurs concernés par la protection de l’environnement… »</a:t>
            </a:r>
            <a:endParaRPr lang="fr-FR" sz="2400" dirty="0" smtClean="0">
              <a:latin typeface="Arial" pitchFamily="34" charset="0"/>
              <a:cs typeface="Arial" pitchFamily="34" charset="0"/>
            </a:endParaRPr>
          </a:p>
          <a:p>
            <a:pPr>
              <a:buNone/>
            </a:pPr>
            <a:r>
              <a:rPr lang="fr-FR" sz="1800" dirty="0" smtClean="0">
                <a:latin typeface="Arial" pitchFamily="34" charset="0"/>
                <a:cs typeface="Arial" pitchFamily="34" charset="0"/>
              </a:rPr>
              <a:t>Etablissements à caractère administratif ou à caractère industriel et commercial, selon l’objet de leur activité et les nécessités de leur gestion. Son régime juridique copie celui des établissements publics de coopération culturelle (EPCC) dont il reprend les principales dispositions (Loi n° 2006-723 du 22 juin 2006)</a:t>
            </a:r>
          </a:p>
          <a:p>
            <a:pPr>
              <a:buNone/>
            </a:pPr>
            <a:endParaRPr lang="fr-FR" sz="1800" dirty="0" smtClean="0">
              <a:latin typeface="Arial" pitchFamily="34" charset="0"/>
              <a:cs typeface="Arial" pitchFamily="34" charset="0"/>
            </a:endParaRPr>
          </a:p>
          <a:p>
            <a:pPr>
              <a:buNone/>
            </a:pPr>
            <a:r>
              <a:rPr lang="fr-FR" sz="2400" b="1" dirty="0" smtClean="0">
                <a:latin typeface="Arial" pitchFamily="34" charset="0"/>
                <a:cs typeface="Arial" pitchFamily="34" charset="0"/>
              </a:rPr>
              <a:t>L’observation de la gouvernance</a:t>
            </a:r>
          </a:p>
          <a:p>
            <a:pPr>
              <a:buNone/>
            </a:pPr>
            <a:r>
              <a:rPr lang="fr-FR" sz="2200" dirty="0" smtClean="0">
                <a:latin typeface="Arial" pitchFamily="34" charset="0"/>
                <a:cs typeface="Arial" pitchFamily="34" charset="0"/>
              </a:rPr>
              <a:t>Une obligation pour les territoires : </a:t>
            </a:r>
            <a:r>
              <a:rPr lang="fr-FR" sz="2200" i="1" dirty="0" smtClean="0">
                <a:latin typeface="Arial" pitchFamily="34" charset="0"/>
                <a:cs typeface="Arial" pitchFamily="34" charset="0"/>
              </a:rPr>
              <a:t> </a:t>
            </a:r>
            <a:r>
              <a:rPr lang="fr-FR" sz="2200" dirty="0" smtClean="0">
                <a:latin typeface="Arial" pitchFamily="34" charset="0"/>
                <a:cs typeface="Arial" pitchFamily="34" charset="0"/>
              </a:rPr>
              <a:t>la mise sous observatoire des recompositions territoriales </a:t>
            </a:r>
            <a:r>
              <a:rPr lang="fr-FR" sz="2200" i="1" dirty="0" smtClean="0">
                <a:latin typeface="Arial" pitchFamily="34" charset="0"/>
                <a:cs typeface="Arial" pitchFamily="34" charset="0"/>
              </a:rPr>
              <a:t>. </a:t>
            </a:r>
          </a:p>
          <a:p>
            <a:pPr algn="r">
              <a:buNone/>
            </a:pPr>
            <a:r>
              <a:rPr lang="fr-FR" sz="1400" i="1" dirty="0" smtClean="0">
                <a:latin typeface="Arial" pitchFamily="34" charset="0"/>
                <a:cs typeface="Arial" pitchFamily="34" charset="0"/>
              </a:rPr>
              <a:t>Projet de l’ENGEES de Strasbourg (2017)</a:t>
            </a:r>
          </a:p>
          <a:p>
            <a:pPr algn="ctr">
              <a:buNone/>
            </a:pPr>
            <a:endParaRPr lang="fr-FR" sz="800" b="1" dirty="0" smtClean="0">
              <a:latin typeface="Arial" pitchFamily="34" charset="0"/>
              <a:cs typeface="Arial" pitchFamily="34" charset="0"/>
            </a:endParaRPr>
          </a:p>
          <a:p>
            <a:pPr algn="ctr">
              <a:buNone/>
            </a:pPr>
            <a:r>
              <a:rPr lang="fr-FR" sz="2000" b="1" dirty="0" smtClean="0">
                <a:solidFill>
                  <a:srgbClr val="7030A0"/>
                </a:solidFill>
                <a:latin typeface="Arial" pitchFamily="34" charset="0"/>
                <a:cs typeface="Arial" pitchFamily="34" charset="0"/>
              </a:rPr>
              <a:t>Les réformes d’hier, d’aujourd’hui, de demain !</a:t>
            </a:r>
          </a:p>
          <a:p>
            <a:pPr algn="ctr">
              <a:buNone/>
            </a:pPr>
            <a:r>
              <a:rPr lang="fr-FR" sz="2000" b="1" dirty="0" smtClean="0">
                <a:solidFill>
                  <a:srgbClr val="7030A0"/>
                </a:solidFill>
                <a:latin typeface="Arial" pitchFamily="34" charset="0"/>
                <a:cs typeface="Arial" pitchFamily="34" charset="0"/>
              </a:rPr>
              <a:t>Quels acteurs ? Quels projets ? Quelle gouvernance ?</a:t>
            </a:r>
          </a:p>
          <a:p>
            <a:pPr>
              <a:buNone/>
            </a:pPr>
            <a:endParaRPr lang="fr-FR" sz="1800" dirty="0">
              <a:latin typeface="Arial" pitchFamily="34" charset="0"/>
              <a:cs typeface="Arial" pitchFamily="34" charset="0"/>
            </a:endParaRP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17</a:t>
            </a:fld>
            <a:endParaRPr lang="fr-F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188640"/>
            <a:ext cx="8601726" cy="1008112"/>
          </a:xfrm>
        </p:spPr>
        <p:txBody>
          <a:bodyPr>
            <a:noAutofit/>
          </a:bodyPr>
          <a:lstStyle/>
          <a:p>
            <a:pPr algn="ctr"/>
            <a:r>
              <a:rPr lang="fr-FR" sz="2800" b="1" dirty="0">
                <a:solidFill>
                  <a:srgbClr val="7030A0"/>
                </a:solidFill>
                <a:latin typeface="Arial" pitchFamily="34" charset="0"/>
                <a:cs typeface="Arial" pitchFamily="34" charset="0"/>
              </a:rPr>
              <a:t>La SOCLE…dans quel contexte local, </a:t>
            </a:r>
            <a:br>
              <a:rPr lang="fr-FR" sz="2800" b="1" dirty="0">
                <a:solidFill>
                  <a:srgbClr val="7030A0"/>
                </a:solidFill>
                <a:latin typeface="Arial" pitchFamily="34" charset="0"/>
                <a:cs typeface="Arial" pitchFamily="34" charset="0"/>
              </a:rPr>
            </a:br>
            <a:r>
              <a:rPr lang="fr-FR" sz="2400" dirty="0">
                <a:solidFill>
                  <a:srgbClr val="7030A0"/>
                </a:solidFill>
                <a:latin typeface="Arial" pitchFamily="34" charset="0"/>
                <a:cs typeface="Arial" pitchFamily="34" charset="0"/>
              </a:rPr>
              <a:t>Que disent les élus </a:t>
            </a:r>
            <a:r>
              <a:rPr lang="fr-FR" sz="2400" dirty="0" smtClean="0">
                <a:solidFill>
                  <a:srgbClr val="7030A0"/>
                </a:solidFill>
                <a:latin typeface="Arial" pitchFamily="34" charset="0"/>
                <a:cs typeface="Arial" pitchFamily="34" charset="0"/>
              </a:rPr>
              <a:t>? (1)</a:t>
            </a:r>
            <a:r>
              <a:rPr lang="fr-FR" sz="2400" dirty="0">
                <a:solidFill>
                  <a:srgbClr val="7030A0"/>
                </a:solidFill>
                <a:latin typeface="Arial" pitchFamily="34" charset="0"/>
                <a:cs typeface="Arial" pitchFamily="34" charset="0"/>
              </a:rPr>
              <a:t/>
            </a:r>
            <a:br>
              <a:rPr lang="fr-FR" sz="2400" dirty="0">
                <a:solidFill>
                  <a:srgbClr val="7030A0"/>
                </a:solidFill>
                <a:latin typeface="Arial" pitchFamily="34" charset="0"/>
                <a:cs typeface="Arial" pitchFamily="34" charset="0"/>
              </a:rPr>
            </a:br>
            <a:endParaRPr lang="fr-FR" sz="2400" dirty="0">
              <a:solidFill>
                <a:srgbClr val="7030A0"/>
              </a:solidFill>
              <a:latin typeface="Arial" pitchFamily="34" charset="0"/>
              <a:cs typeface="Arial" pitchFamily="34" charset="0"/>
            </a:endParaRPr>
          </a:p>
        </p:txBody>
      </p:sp>
      <p:sp>
        <p:nvSpPr>
          <p:cNvPr id="3" name="Espace réservé du contenu 2"/>
          <p:cNvSpPr>
            <a:spLocks noGrp="1"/>
          </p:cNvSpPr>
          <p:nvPr>
            <p:ph sz="quarter" idx="1"/>
          </p:nvPr>
        </p:nvSpPr>
        <p:spPr>
          <a:xfrm>
            <a:off x="179512" y="1000108"/>
            <a:ext cx="8784976" cy="5857892"/>
          </a:xfrm>
        </p:spPr>
        <p:txBody>
          <a:bodyPr>
            <a:normAutofit fontScale="32500" lnSpcReduction="20000"/>
          </a:bodyPr>
          <a:lstStyle/>
          <a:p>
            <a:pPr>
              <a:buNone/>
            </a:pPr>
            <a:endParaRPr lang="fr-FR" sz="800" b="1" dirty="0">
              <a:cs typeface="Times New Roman" pitchFamily="18" charset="0"/>
            </a:endParaRPr>
          </a:p>
          <a:p>
            <a:pPr>
              <a:buNone/>
            </a:pPr>
            <a:r>
              <a:rPr lang="fr-FR" sz="4500" b="1" u="sng" dirty="0">
                <a:solidFill>
                  <a:srgbClr val="7030A0"/>
                </a:solidFill>
                <a:latin typeface="Arial" pitchFamily="34" charset="0"/>
                <a:cs typeface="Arial" pitchFamily="34" charset="0"/>
              </a:rPr>
              <a:t>Une inquiétude réelle</a:t>
            </a:r>
            <a:r>
              <a:rPr lang="fr-FR" sz="4500" b="1" dirty="0">
                <a:solidFill>
                  <a:srgbClr val="7030A0"/>
                </a:solidFill>
                <a:latin typeface="Arial" pitchFamily="34" charset="0"/>
                <a:cs typeface="Arial" pitchFamily="34" charset="0"/>
              </a:rPr>
              <a:t>, voire une « grogne » clairement exprimées…</a:t>
            </a:r>
            <a:endParaRPr lang="fr-FR" sz="4500" dirty="0">
              <a:solidFill>
                <a:srgbClr val="7030A0"/>
              </a:solidFill>
              <a:latin typeface="Arial" pitchFamily="34" charset="0"/>
              <a:cs typeface="Arial" pitchFamily="34" charset="0"/>
            </a:endParaRPr>
          </a:p>
          <a:p>
            <a:pPr algn="r">
              <a:buNone/>
            </a:pPr>
            <a:r>
              <a:rPr lang="fr-FR" sz="4500" dirty="0">
                <a:solidFill>
                  <a:srgbClr val="7030A0"/>
                </a:solidFill>
                <a:latin typeface="Arial" pitchFamily="34" charset="0"/>
                <a:cs typeface="Arial" pitchFamily="34" charset="0"/>
              </a:rPr>
              <a:t>	…</a:t>
            </a:r>
            <a:r>
              <a:rPr lang="fr-FR" sz="4500" b="1" dirty="0">
                <a:solidFill>
                  <a:srgbClr val="7030A0"/>
                </a:solidFill>
                <a:latin typeface="Arial" pitchFamily="34" charset="0"/>
                <a:cs typeface="Arial" pitchFamily="34" charset="0"/>
              </a:rPr>
              <a:t>mais de façon « moins intense »aujourd’hui  !</a:t>
            </a:r>
            <a:endParaRPr lang="fr-FR" sz="4500" i="1" dirty="0">
              <a:solidFill>
                <a:srgbClr val="7030A0"/>
              </a:solidFill>
              <a:latin typeface="Arial" pitchFamily="34" charset="0"/>
              <a:cs typeface="Arial" pitchFamily="34" charset="0"/>
            </a:endParaRPr>
          </a:p>
          <a:p>
            <a:pPr>
              <a:buNone/>
            </a:pPr>
            <a:r>
              <a:rPr lang="fr-FR" sz="3300" i="1" dirty="0">
                <a:latin typeface="Times New Roman" pitchFamily="18" charset="0"/>
                <a:cs typeface="Times New Roman" pitchFamily="18" charset="0"/>
              </a:rPr>
              <a:t>	</a:t>
            </a:r>
          </a:p>
          <a:p>
            <a:pPr>
              <a:buNone/>
            </a:pPr>
            <a:r>
              <a:rPr lang="fr-FR" sz="3300" i="1" dirty="0">
                <a:latin typeface="Times New Roman" pitchFamily="18" charset="0"/>
                <a:cs typeface="Times New Roman" pitchFamily="18" charset="0"/>
              </a:rPr>
              <a:t>	</a:t>
            </a:r>
            <a:r>
              <a:rPr lang="fr-FR" sz="3700" i="1" dirty="0">
                <a:latin typeface="Arial" pitchFamily="34" charset="0"/>
                <a:cs typeface="Arial" pitchFamily="34" charset="0"/>
              </a:rPr>
              <a:t>L’ingénierie territoriale ! Qui ? Une réponse vite !</a:t>
            </a:r>
          </a:p>
          <a:p>
            <a:pPr>
              <a:buNone/>
            </a:pPr>
            <a:r>
              <a:rPr lang="fr-FR" sz="3700" i="1" dirty="0">
                <a:latin typeface="Arial" pitchFamily="34" charset="0"/>
                <a:cs typeface="Arial" pitchFamily="34" charset="0"/>
              </a:rPr>
              <a:t>	Les financements … la taxe GEMAPI  Pourquoi ? Comment ?</a:t>
            </a:r>
          </a:p>
          <a:p>
            <a:pPr>
              <a:buNone/>
            </a:pPr>
            <a:r>
              <a:rPr lang="fr-FR" sz="3700" i="1" dirty="0">
                <a:latin typeface="Arial" pitchFamily="34" charset="0"/>
                <a:cs typeface="Arial" pitchFamily="34" charset="0"/>
              </a:rPr>
              <a:t>	Quelle démocratie locale ?  La démocratie participative..c’est quoi ? Le respect du fait majoritaire  ?</a:t>
            </a:r>
          </a:p>
          <a:p>
            <a:pPr>
              <a:buNone/>
            </a:pPr>
            <a:r>
              <a:rPr lang="fr-FR" sz="3700" i="1" dirty="0">
                <a:latin typeface="Arial" pitchFamily="34" charset="0"/>
                <a:cs typeface="Arial" pitchFamily="34" charset="0"/>
              </a:rPr>
              <a:t>	Une urgence : l’apprentissage des risques par les décideurs et les citoyens</a:t>
            </a:r>
          </a:p>
          <a:p>
            <a:pPr>
              <a:buNone/>
            </a:pPr>
            <a:r>
              <a:rPr lang="fr-FR" sz="3700" i="1" dirty="0">
                <a:latin typeface="Arial" pitchFamily="34" charset="0"/>
                <a:cs typeface="Arial" pitchFamily="34" charset="0"/>
              </a:rPr>
              <a:t>	Les dysfonctionnements du télescopage « territoires administratifs / territoires hydrauliques / bassins de vie ».</a:t>
            </a:r>
          </a:p>
          <a:p>
            <a:pPr>
              <a:buNone/>
            </a:pPr>
            <a:r>
              <a:rPr lang="fr-FR" sz="3700" i="1" dirty="0">
                <a:latin typeface="Arial" pitchFamily="34" charset="0"/>
                <a:cs typeface="Arial" pitchFamily="34" charset="0"/>
              </a:rPr>
              <a:t>	Une autre inquiétude « comment vont travailler les deux Agences,  de l’eau et de la biodiversité » ?</a:t>
            </a:r>
          </a:p>
          <a:p>
            <a:pPr>
              <a:buNone/>
            </a:pPr>
            <a:r>
              <a:rPr lang="fr-FR" sz="3700" i="1" dirty="0">
                <a:latin typeface="Arial" pitchFamily="34" charset="0"/>
                <a:cs typeface="Arial" pitchFamily="34" charset="0"/>
              </a:rPr>
              <a:t>	Un thème permanent :  Rendez nous l’Etat…mais un autre Etat !</a:t>
            </a:r>
          </a:p>
          <a:p>
            <a:pPr>
              <a:buNone/>
            </a:pPr>
            <a:endParaRPr lang="fr-FR" sz="3700" i="1" dirty="0">
              <a:latin typeface="Arial" pitchFamily="34" charset="0"/>
              <a:cs typeface="Arial" pitchFamily="34" charset="0"/>
            </a:endParaRPr>
          </a:p>
          <a:p>
            <a:pPr algn="r">
              <a:buNone/>
            </a:pPr>
            <a:r>
              <a:rPr lang="fr-FR" sz="3700" i="1" dirty="0">
                <a:latin typeface="Arial" pitchFamily="34" charset="0"/>
                <a:cs typeface="Arial" pitchFamily="34" charset="0"/>
              </a:rPr>
              <a:t>		…et d’autres inquiétudes normales dans un contexte de réforme,</a:t>
            </a:r>
          </a:p>
          <a:p>
            <a:pPr>
              <a:buNone/>
            </a:pPr>
            <a:endParaRPr lang="fr-FR" sz="2500" i="1" dirty="0">
              <a:latin typeface="Times New Roman" pitchFamily="18" charset="0"/>
              <a:cs typeface="Times New Roman" pitchFamily="18" charset="0"/>
            </a:endParaRPr>
          </a:p>
          <a:p>
            <a:pPr>
              <a:buNone/>
            </a:pPr>
            <a:r>
              <a:rPr lang="fr-FR" sz="4500" b="1" u="sng" dirty="0">
                <a:solidFill>
                  <a:srgbClr val="7030A0"/>
                </a:solidFill>
                <a:latin typeface="Arial" pitchFamily="34" charset="0"/>
                <a:cs typeface="Arial" pitchFamily="34" charset="0"/>
              </a:rPr>
              <a:t>Une lucidité tout aussi réelle </a:t>
            </a:r>
            <a:endParaRPr lang="fr-FR" sz="3300" dirty="0">
              <a:latin typeface="Times New Roman" pitchFamily="18" charset="0"/>
              <a:cs typeface="Times New Roman" pitchFamily="18" charset="0"/>
            </a:endParaRPr>
          </a:p>
          <a:p>
            <a:pPr>
              <a:buNone/>
            </a:pPr>
            <a:endParaRPr lang="fr-FR" sz="3700" i="1" dirty="0">
              <a:latin typeface="Arial" pitchFamily="34" charset="0"/>
              <a:cs typeface="Arial" pitchFamily="34" charset="0"/>
            </a:endParaRPr>
          </a:p>
          <a:p>
            <a:pPr>
              <a:buNone/>
            </a:pPr>
            <a:r>
              <a:rPr lang="fr-FR" sz="3700" i="1" dirty="0">
                <a:latin typeface="Arial" pitchFamily="34" charset="0"/>
                <a:cs typeface="Arial" pitchFamily="34" charset="0"/>
              </a:rPr>
              <a:t>« …il faut apporter de nouvelles réponses structurelles et fonctionnelles pour les deux cycles de l’eau. </a:t>
            </a:r>
          </a:p>
          <a:p>
            <a:pPr algn="r">
              <a:buNone/>
            </a:pPr>
            <a:r>
              <a:rPr lang="fr-FR" sz="3700" i="1" dirty="0">
                <a:latin typeface="Arial" pitchFamily="34" charset="0"/>
                <a:cs typeface="Arial" pitchFamily="34" charset="0"/>
              </a:rPr>
              <a:t>La situation précédente n’était pas satisfaisante …»</a:t>
            </a:r>
          </a:p>
          <a:p>
            <a:endParaRPr lang="fr-FR" sz="3300" i="1" dirty="0">
              <a:latin typeface="Times New Roman" pitchFamily="18" charset="0"/>
              <a:cs typeface="Times New Roman" pitchFamily="18" charset="0"/>
            </a:endParaRPr>
          </a:p>
          <a:p>
            <a:pPr>
              <a:buNone/>
            </a:pPr>
            <a:r>
              <a:rPr lang="fr-FR" sz="4500" b="1" u="sng" dirty="0">
                <a:solidFill>
                  <a:srgbClr val="7030A0"/>
                </a:solidFill>
                <a:latin typeface="Arial" pitchFamily="34" charset="0"/>
                <a:cs typeface="Arial" pitchFamily="34" charset="0"/>
              </a:rPr>
              <a:t>Une pédagogie exigée</a:t>
            </a:r>
          </a:p>
          <a:p>
            <a:pPr>
              <a:buNone/>
            </a:pPr>
            <a:endParaRPr lang="fr-FR" sz="2500" b="1" u="sng" dirty="0">
              <a:solidFill>
                <a:srgbClr val="7030A0"/>
              </a:solidFill>
              <a:latin typeface="Arial" pitchFamily="34" charset="0"/>
              <a:cs typeface="Arial" pitchFamily="34" charset="0"/>
            </a:endParaRPr>
          </a:p>
          <a:p>
            <a:pPr>
              <a:buNone/>
            </a:pPr>
            <a:r>
              <a:rPr lang="fr-FR" sz="3700" b="1" dirty="0">
                <a:solidFill>
                  <a:srgbClr val="7030A0"/>
                </a:solidFill>
                <a:latin typeface="Arial" pitchFamily="34" charset="0"/>
                <a:cs typeface="Arial" pitchFamily="34" charset="0"/>
              </a:rPr>
              <a:t> </a:t>
            </a:r>
            <a:r>
              <a:rPr lang="fr-FR" sz="3700" dirty="0">
                <a:latin typeface="Arial" pitchFamily="34" charset="0"/>
                <a:cs typeface="Arial" pitchFamily="34" charset="0"/>
              </a:rPr>
              <a:t>« …</a:t>
            </a:r>
            <a:r>
              <a:rPr lang="fr-FR" sz="3700" i="1" dirty="0">
                <a:latin typeface="Arial" pitchFamily="34" charset="0"/>
                <a:cs typeface="Arial" pitchFamily="34" charset="0"/>
              </a:rPr>
              <a:t>celle</a:t>
            </a:r>
            <a:r>
              <a:rPr lang="fr-FR" sz="3700" b="1" i="1" dirty="0">
                <a:solidFill>
                  <a:srgbClr val="C00000"/>
                </a:solidFill>
                <a:latin typeface="Arial" pitchFamily="34" charset="0"/>
                <a:cs typeface="Arial" pitchFamily="34" charset="0"/>
              </a:rPr>
              <a:t> </a:t>
            </a:r>
            <a:r>
              <a:rPr lang="fr-FR" sz="3700" i="1" dirty="0">
                <a:latin typeface="Arial" pitchFamily="34" charset="0"/>
                <a:cs typeface="Arial" pitchFamily="34" charset="0"/>
              </a:rPr>
              <a:t>d’un changement  reconnu nécessaire,</a:t>
            </a:r>
            <a:r>
              <a:rPr lang="fr-FR" sz="3700" b="1" i="1" dirty="0">
                <a:latin typeface="Arial" pitchFamily="34" charset="0"/>
                <a:cs typeface="Arial" pitchFamily="34" charset="0"/>
              </a:rPr>
              <a:t> </a:t>
            </a:r>
            <a:r>
              <a:rPr lang="fr-FR" sz="3700" i="1" dirty="0">
                <a:latin typeface="Arial" pitchFamily="34" charset="0"/>
                <a:cs typeface="Arial" pitchFamily="34" charset="0"/>
              </a:rPr>
              <a:t>mais</a:t>
            </a:r>
            <a:r>
              <a:rPr lang="fr-FR" sz="3700" b="1" i="1" dirty="0">
                <a:latin typeface="Arial" pitchFamily="34" charset="0"/>
                <a:cs typeface="Arial" pitchFamily="34" charset="0"/>
              </a:rPr>
              <a:t> </a:t>
            </a:r>
            <a:r>
              <a:rPr lang="fr-FR" sz="3700" i="1" dirty="0">
                <a:latin typeface="Arial" pitchFamily="34" charset="0"/>
                <a:cs typeface="Arial" pitchFamily="34" charset="0"/>
              </a:rPr>
              <a:t>pluriannuel et réaliste financièrement … »</a:t>
            </a:r>
            <a:r>
              <a:rPr lang="fr-FR" sz="3700" dirty="0">
                <a:latin typeface="Arial" pitchFamily="34" charset="0"/>
                <a:cs typeface="Arial" pitchFamily="34" charset="0"/>
              </a:rPr>
              <a:t> </a:t>
            </a:r>
          </a:p>
          <a:p>
            <a:pPr algn="r">
              <a:buNone/>
            </a:pPr>
            <a:r>
              <a:rPr lang="fr-FR" sz="3700" i="1" dirty="0">
                <a:latin typeface="Arial" pitchFamily="34" charset="0"/>
                <a:cs typeface="Arial" pitchFamily="34" charset="0"/>
              </a:rPr>
              <a:t>(ex : la formation des acteurs, une priorité)</a:t>
            </a:r>
          </a:p>
          <a:p>
            <a:pPr>
              <a:buNone/>
            </a:pPr>
            <a:endParaRPr lang="fr-FR" sz="1500" i="1" dirty="0">
              <a:latin typeface="Times New Roman" pitchFamily="18" charset="0"/>
              <a:cs typeface="Times New Roman" pitchFamily="18" charset="0"/>
            </a:endParaRPr>
          </a:p>
          <a:p>
            <a:pPr algn="ctr">
              <a:buNone/>
            </a:pPr>
            <a:endParaRPr lang="fr-FR" sz="2500" b="1" dirty="0">
              <a:solidFill>
                <a:srgbClr val="7030A0"/>
              </a:solidFill>
              <a:latin typeface="Arial" pitchFamily="34" charset="0"/>
              <a:cs typeface="Arial" pitchFamily="34" charset="0"/>
            </a:endParaRPr>
          </a:p>
          <a:p>
            <a:pPr algn="ctr">
              <a:buNone/>
            </a:pPr>
            <a:r>
              <a:rPr lang="fr-FR" sz="5500" b="1" dirty="0">
                <a:solidFill>
                  <a:srgbClr val="7030A0"/>
                </a:solidFill>
                <a:latin typeface="Arial" pitchFamily="34" charset="0"/>
                <a:cs typeface="Arial" pitchFamily="34" charset="0"/>
              </a:rPr>
              <a:t>En conclusion, la recherche du trépied redouté, </a:t>
            </a:r>
          </a:p>
          <a:p>
            <a:pPr algn="ctr">
              <a:buNone/>
            </a:pPr>
            <a:r>
              <a:rPr lang="fr-FR" sz="5500" b="1" dirty="0">
                <a:solidFill>
                  <a:srgbClr val="7030A0"/>
                </a:solidFill>
                <a:latin typeface="Arial" pitchFamily="34" charset="0"/>
                <a:cs typeface="Arial" pitchFamily="34" charset="0"/>
              </a:rPr>
              <a:t>« Gouvernance, efficacité, citoyenneté </a:t>
            </a:r>
            <a:r>
              <a:rPr lang="fr-FR" sz="5500" b="1" dirty="0" smtClean="0">
                <a:solidFill>
                  <a:srgbClr val="7030A0"/>
                </a:solidFill>
                <a:latin typeface="Arial" pitchFamily="34" charset="0"/>
                <a:cs typeface="Arial" pitchFamily="34" charset="0"/>
              </a:rPr>
              <a:t>»</a:t>
            </a:r>
          </a:p>
          <a:p>
            <a:pPr algn="ctr">
              <a:buNone/>
            </a:pPr>
            <a:endParaRPr lang="fr-FR" sz="5500" b="1" dirty="0" smtClean="0">
              <a:solidFill>
                <a:srgbClr val="7030A0"/>
              </a:solidFill>
              <a:latin typeface="Arial" pitchFamily="34" charset="0"/>
              <a:cs typeface="Arial" pitchFamily="34" charset="0"/>
            </a:endParaRPr>
          </a:p>
          <a:p>
            <a:pPr marL="742950" indent="-742950" algn="ctr">
              <a:buNone/>
            </a:pPr>
            <a:r>
              <a:rPr lang="fr-FR" sz="3100" i="1" dirty="0" smtClean="0">
                <a:solidFill>
                  <a:srgbClr val="002060"/>
                </a:solidFill>
                <a:latin typeface="Arial" pitchFamily="34" charset="0"/>
                <a:cs typeface="Arial" pitchFamily="34" charset="0"/>
              </a:rPr>
              <a:t>(1)- Comité National de l’Eau du 8 octobre 2015. Rapport </a:t>
            </a:r>
            <a:r>
              <a:rPr lang="fr-FR" sz="3100" i="1" dirty="0" err="1" smtClean="0">
                <a:solidFill>
                  <a:srgbClr val="002060"/>
                </a:solidFill>
                <a:latin typeface="Arial" pitchFamily="34" charset="0"/>
                <a:cs typeface="Arial" pitchFamily="34" charset="0"/>
              </a:rPr>
              <a:t>C.Miqueu</a:t>
            </a:r>
            <a:r>
              <a:rPr lang="fr-FR" sz="3100" i="1" dirty="0" smtClean="0">
                <a:solidFill>
                  <a:srgbClr val="002060"/>
                </a:solidFill>
                <a:latin typeface="Arial" pitchFamily="34" charset="0"/>
                <a:cs typeface="Arial" pitchFamily="34" charset="0"/>
              </a:rPr>
              <a:t>. « La gouvernance des cycles de l’eau. </a:t>
            </a:r>
          </a:p>
          <a:p>
            <a:pPr marL="742950" indent="-742950" algn="ctr">
              <a:buNone/>
            </a:pPr>
            <a:r>
              <a:rPr lang="fr-FR" sz="3100" i="1" dirty="0" smtClean="0">
                <a:solidFill>
                  <a:srgbClr val="002060"/>
                </a:solidFill>
                <a:latin typeface="Arial" pitchFamily="34" charset="0"/>
                <a:cs typeface="Arial" pitchFamily="34" charset="0"/>
              </a:rPr>
              <a:t>Paroles d’acteurs publics et privés, contribution au débat du CNE »</a:t>
            </a:r>
            <a:endParaRPr lang="fr-FR" sz="3100" i="1" dirty="0">
              <a:solidFill>
                <a:srgbClr val="002060"/>
              </a:solidFill>
              <a:latin typeface="Arial" pitchFamily="34" charset="0"/>
              <a:cs typeface="Arial" pitchFamily="34" charset="0"/>
            </a:endParaRPr>
          </a:p>
          <a:p>
            <a:pPr>
              <a:buNone/>
            </a:pPr>
            <a:r>
              <a:rPr lang="fr-FR" sz="3100" b="1" dirty="0">
                <a:solidFill>
                  <a:srgbClr val="7030A0"/>
                </a:solidFill>
                <a:latin typeface="Arial" pitchFamily="34" charset="0"/>
                <a:cs typeface="Arial" pitchFamily="34" charset="0"/>
              </a:rPr>
              <a:t>	</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18</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643998" cy="2204864"/>
          </a:xfrm>
        </p:spPr>
        <p:txBody>
          <a:bodyPr>
            <a:normAutofit/>
          </a:bodyPr>
          <a:lstStyle/>
          <a:p>
            <a:r>
              <a:rPr lang="fr-FR" sz="3100" b="1" dirty="0">
                <a:solidFill>
                  <a:srgbClr val="7030A0"/>
                </a:solidFill>
                <a:latin typeface="Arial" pitchFamily="34" charset="0"/>
                <a:cs typeface="Arial" pitchFamily="34" charset="0"/>
              </a:rPr>
              <a:t>Que disent les élus</a:t>
            </a:r>
            <a:r>
              <a:rPr lang="fr-FR" sz="2800" b="1" dirty="0">
                <a:solidFill>
                  <a:srgbClr val="002060"/>
                </a:solidFill>
                <a:latin typeface="Times New Roman" pitchFamily="18" charset="0"/>
                <a:cs typeface="Times New Roman" pitchFamily="18" charset="0"/>
              </a:rPr>
              <a:t> </a:t>
            </a:r>
            <a:r>
              <a:rPr lang="fr-FR" sz="1200" b="1" i="1" dirty="0" smtClean="0">
                <a:solidFill>
                  <a:srgbClr val="002060"/>
                </a:solidFill>
                <a:latin typeface="Arial" pitchFamily="34" charset="0"/>
                <a:cs typeface="Arial" pitchFamily="34" charset="0"/>
              </a:rPr>
              <a:t>(suite)</a:t>
            </a:r>
            <a:r>
              <a:rPr lang="fr-FR" sz="2800" b="1" dirty="0">
                <a:solidFill>
                  <a:srgbClr val="002060"/>
                </a:solidFill>
                <a:latin typeface="Times New Roman" pitchFamily="18" charset="0"/>
                <a:cs typeface="Times New Roman" pitchFamily="18" charset="0"/>
              </a:rPr>
              <a:t/>
            </a:r>
            <a:br>
              <a:rPr lang="fr-FR" sz="2800" b="1" dirty="0">
                <a:solidFill>
                  <a:srgbClr val="002060"/>
                </a:solidFill>
                <a:latin typeface="Times New Roman" pitchFamily="18" charset="0"/>
                <a:cs typeface="Times New Roman" pitchFamily="18" charset="0"/>
              </a:rPr>
            </a:br>
            <a:r>
              <a:rPr lang="fr-FR" sz="2000" dirty="0">
                <a:solidFill>
                  <a:srgbClr val="7030A0"/>
                </a:solidFill>
                <a:latin typeface="Arial" pitchFamily="34" charset="0"/>
                <a:cs typeface="Arial" pitchFamily="34" charset="0"/>
              </a:rPr>
              <a:t>sur les évolutions législatives et réglementaires </a:t>
            </a:r>
            <a:br>
              <a:rPr lang="fr-FR" sz="2000" dirty="0">
                <a:solidFill>
                  <a:srgbClr val="7030A0"/>
                </a:solidFill>
                <a:latin typeface="Arial" pitchFamily="34" charset="0"/>
                <a:cs typeface="Arial" pitchFamily="34" charset="0"/>
              </a:rPr>
            </a:br>
            <a:r>
              <a:rPr lang="fr-FR" sz="2000" dirty="0">
                <a:solidFill>
                  <a:srgbClr val="7030A0"/>
                </a:solidFill>
                <a:latin typeface="Arial" pitchFamily="34" charset="0"/>
                <a:cs typeface="Arial" pitchFamily="34" charset="0"/>
              </a:rPr>
              <a:t>relatives aux compétences des collectivités </a:t>
            </a:r>
            <a:br>
              <a:rPr lang="fr-FR" sz="2000" dirty="0">
                <a:solidFill>
                  <a:srgbClr val="7030A0"/>
                </a:solidFill>
                <a:latin typeface="Arial" pitchFamily="34" charset="0"/>
                <a:cs typeface="Arial" pitchFamily="34" charset="0"/>
              </a:rPr>
            </a:br>
            <a:r>
              <a:rPr lang="fr-FR" sz="2000" dirty="0">
                <a:solidFill>
                  <a:srgbClr val="7030A0"/>
                </a:solidFill>
                <a:latin typeface="Arial" pitchFamily="34" charset="0"/>
                <a:cs typeface="Arial" pitchFamily="34" charset="0"/>
              </a:rPr>
              <a:t>dans le domaine de l’eau, et son nouveau contexte ?  </a:t>
            </a:r>
            <a:r>
              <a:rPr lang="fr-FR" sz="2000" dirty="0">
                <a:solidFill>
                  <a:srgbClr val="002060"/>
                </a:solidFill>
                <a:latin typeface="Times New Roman" pitchFamily="18" charset="0"/>
                <a:cs typeface="Times New Roman" pitchFamily="18" charset="0"/>
              </a:rPr>
              <a:t/>
            </a:r>
            <a:br>
              <a:rPr lang="fr-FR" sz="2000" dirty="0">
                <a:solidFill>
                  <a:srgbClr val="002060"/>
                </a:solidFill>
                <a:latin typeface="Times New Roman" pitchFamily="18" charset="0"/>
                <a:cs typeface="Times New Roman" pitchFamily="18" charset="0"/>
              </a:rPr>
            </a:br>
            <a:endParaRPr lang="fr-FR" sz="2000" dirty="0">
              <a:solidFill>
                <a:srgbClr val="002060"/>
              </a:solidFill>
              <a:latin typeface="Times New Roman" pitchFamily="18" charset="0"/>
              <a:cs typeface="Times New Roman" pitchFamily="18" charset="0"/>
            </a:endParaRPr>
          </a:p>
        </p:txBody>
      </p:sp>
      <p:sp>
        <p:nvSpPr>
          <p:cNvPr id="3" name="Espace réservé du pied de page 2"/>
          <p:cNvSpPr>
            <a:spLocks noGrp="1"/>
          </p:cNvSpPr>
          <p:nvPr>
            <p:ph type="ftr" sz="quarter" idx="11"/>
          </p:nvPr>
        </p:nvSpPr>
        <p:spPr/>
        <p:txBody>
          <a:bodyPr/>
          <a:lstStyle/>
          <a:p>
            <a:r>
              <a:rPr lang="fr-FR" smtClean="0"/>
              <a:t>Claude Miqueu SOCLE OIEau 4.4.2017</a:t>
            </a:r>
            <a:endParaRPr lang="fr-FR"/>
          </a:p>
        </p:txBody>
      </p:sp>
      <p:sp>
        <p:nvSpPr>
          <p:cNvPr id="5" name="Espace réservé du contenu 4"/>
          <p:cNvSpPr>
            <a:spLocks noGrp="1"/>
          </p:cNvSpPr>
          <p:nvPr>
            <p:ph sz="quarter" idx="1"/>
          </p:nvPr>
        </p:nvSpPr>
        <p:spPr>
          <a:xfrm>
            <a:off x="500034" y="1787534"/>
            <a:ext cx="8186766" cy="4641862"/>
          </a:xfrm>
        </p:spPr>
        <p:txBody>
          <a:bodyPr>
            <a:normAutofit/>
          </a:bodyPr>
          <a:lstStyle/>
          <a:p>
            <a:pPr algn="ctr">
              <a:buNone/>
            </a:pPr>
            <a:r>
              <a:rPr lang="fr-FR" sz="5900" b="1" dirty="0">
                <a:solidFill>
                  <a:srgbClr val="002060"/>
                </a:solidFill>
                <a:latin typeface="Times New Roman" pitchFamily="18" charset="0"/>
                <a:cs typeface="Times New Roman" pitchFamily="18" charset="0"/>
              </a:rPr>
              <a:t/>
            </a:r>
            <a:br>
              <a:rPr lang="fr-FR" sz="5900" b="1" dirty="0">
                <a:solidFill>
                  <a:srgbClr val="002060"/>
                </a:solidFill>
                <a:latin typeface="Times New Roman" pitchFamily="18" charset="0"/>
                <a:cs typeface="Times New Roman" pitchFamily="18" charset="0"/>
              </a:rPr>
            </a:br>
            <a:r>
              <a:rPr lang="fr-FR" sz="2400" b="1" i="1" dirty="0">
                <a:solidFill>
                  <a:srgbClr val="002060"/>
                </a:solidFill>
                <a:latin typeface="Arial" pitchFamily="34" charset="0"/>
                <a:cs typeface="Arial" pitchFamily="34" charset="0"/>
              </a:rPr>
              <a:t>« …Trop vite, trop compliqué, mal expliqué…! </a:t>
            </a:r>
            <a:r>
              <a:rPr lang="fr-FR" sz="2400" b="1" i="1" dirty="0" smtClean="0">
                <a:solidFill>
                  <a:srgbClr val="002060"/>
                </a:solidFill>
                <a:latin typeface="Arial" pitchFamily="34" charset="0"/>
                <a:cs typeface="Arial" pitchFamily="34" charset="0"/>
              </a:rPr>
              <a:t>»</a:t>
            </a:r>
            <a:endParaRPr lang="fr-FR" sz="2400" b="1" i="1" dirty="0">
              <a:solidFill>
                <a:srgbClr val="002060"/>
              </a:solidFill>
              <a:latin typeface="Arial" pitchFamily="34" charset="0"/>
              <a:cs typeface="Arial" pitchFamily="34" charset="0"/>
            </a:endParaRPr>
          </a:p>
          <a:p>
            <a:pPr algn="ctr">
              <a:buNone/>
            </a:pPr>
            <a:r>
              <a:rPr lang="fr-FR" sz="2400" b="1" i="1" dirty="0">
                <a:solidFill>
                  <a:srgbClr val="7030A0"/>
                </a:solidFill>
                <a:latin typeface="Arial" pitchFamily="34" charset="0"/>
                <a:cs typeface="Arial" pitchFamily="34" charset="0"/>
              </a:rPr>
              <a:t>Injuste ? Toujours vrai ?</a:t>
            </a:r>
          </a:p>
          <a:p>
            <a:pPr algn="ctr">
              <a:buNone/>
            </a:pPr>
            <a:endParaRPr lang="fr-FR" sz="1700" i="1" dirty="0" smtClean="0">
              <a:solidFill>
                <a:srgbClr val="0070C0"/>
              </a:solidFill>
              <a:latin typeface="Times New Roman" pitchFamily="18" charset="0"/>
              <a:cs typeface="Times New Roman" pitchFamily="18" charset="0"/>
            </a:endParaRPr>
          </a:p>
          <a:p>
            <a:pPr algn="ctr">
              <a:buNone/>
            </a:pPr>
            <a:endParaRPr lang="fr-FR" sz="1700" i="1" dirty="0">
              <a:solidFill>
                <a:srgbClr val="0070C0"/>
              </a:solidFill>
              <a:latin typeface="Times New Roman" pitchFamily="18" charset="0"/>
              <a:cs typeface="Times New Roman" pitchFamily="18" charset="0"/>
            </a:endParaRPr>
          </a:p>
          <a:p>
            <a:pPr algn="ctr">
              <a:buNone/>
            </a:pPr>
            <a:r>
              <a:rPr lang="fr-FR" sz="2000" b="1" i="1" dirty="0">
                <a:latin typeface="Arial" pitchFamily="34" charset="0"/>
                <a:cs typeface="Arial" pitchFamily="34" charset="0"/>
              </a:rPr>
              <a:t>« Une pédagogie exigée, celle d’un changement  reconnu nécessaire, mais pluriannuel et réaliste financièrement </a:t>
            </a:r>
            <a:r>
              <a:rPr lang="fr-FR" sz="2000" b="1" i="1" dirty="0" smtClean="0">
                <a:latin typeface="Arial" pitchFamily="34" charset="0"/>
                <a:cs typeface="Arial" pitchFamily="34" charset="0"/>
              </a:rPr>
              <a:t>»</a:t>
            </a:r>
          </a:p>
          <a:p>
            <a:pPr algn="ctr">
              <a:buNone/>
            </a:pPr>
            <a:endParaRPr lang="fr-FR" sz="2000" b="1" i="1" dirty="0" smtClean="0">
              <a:latin typeface="Arial" pitchFamily="34" charset="0"/>
              <a:cs typeface="Arial" pitchFamily="34" charset="0"/>
            </a:endParaRPr>
          </a:p>
          <a:p>
            <a:pPr algn="r">
              <a:buNone/>
            </a:pPr>
            <a:r>
              <a:rPr lang="fr-FR" sz="1400" i="1" dirty="0" smtClean="0">
                <a:latin typeface="Arial" pitchFamily="34" charset="0"/>
                <a:cs typeface="Arial" pitchFamily="34" charset="0"/>
              </a:rPr>
              <a:t>Paroles d’acteurs – rapport </a:t>
            </a:r>
            <a:r>
              <a:rPr lang="fr-FR" sz="1400" i="1" dirty="0" err="1" smtClean="0">
                <a:latin typeface="Arial" pitchFamily="34" charset="0"/>
                <a:cs typeface="Arial" pitchFamily="34" charset="0"/>
              </a:rPr>
              <a:t>C.Miqueu</a:t>
            </a:r>
            <a:r>
              <a:rPr lang="fr-FR" sz="1400" i="1" dirty="0" smtClean="0">
                <a:latin typeface="Arial" pitchFamily="34" charset="0"/>
                <a:cs typeface="Arial" pitchFamily="34" charset="0"/>
              </a:rPr>
              <a:t> / CNE 8 décembre 2015</a:t>
            </a:r>
            <a:endParaRPr lang="fr-FR" sz="1400" i="1" dirty="0">
              <a:latin typeface="Arial" pitchFamily="34" charset="0"/>
              <a:cs typeface="Arial" pitchFamily="34" charset="0"/>
            </a:endParaRPr>
          </a:p>
          <a:p>
            <a:pPr algn="ctr">
              <a:buNone/>
            </a:pPr>
            <a:endParaRPr lang="fr-FR" sz="4000" b="1" dirty="0">
              <a:solidFill>
                <a:srgbClr val="002060"/>
              </a:solidFill>
              <a:latin typeface="Times New Roman" pitchFamily="18" charset="0"/>
              <a:cs typeface="Times New Roman" pitchFamily="18" charset="0"/>
            </a:endParaRPr>
          </a:p>
          <a:p>
            <a:endParaRPr lang="fr-FR" dirty="0"/>
          </a:p>
          <a:p>
            <a:endParaRPr lang="fr-FR" dirty="0"/>
          </a:p>
          <a:p>
            <a:endParaRPr lang="fr-FR" dirty="0"/>
          </a:p>
          <a:p>
            <a:endParaRPr lang="fr-FR" dirty="0"/>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19</a:t>
            </a:fld>
            <a:endParaRPr lang="fr-FR"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2852"/>
            <a:ext cx="8229600" cy="1285884"/>
          </a:xfrm>
        </p:spPr>
        <p:txBody>
          <a:bodyPr>
            <a:normAutofit/>
          </a:bodyPr>
          <a:lstStyle/>
          <a:p>
            <a:r>
              <a:rPr lang="fr-FR" sz="2800" b="1" dirty="0">
                <a:solidFill>
                  <a:srgbClr val="7030A0"/>
                </a:solidFill>
                <a:latin typeface="Arial" pitchFamily="34" charset="0"/>
                <a:cs typeface="Arial" pitchFamily="34" charset="0"/>
              </a:rPr>
              <a:t>Un « brin » d’histoire</a:t>
            </a:r>
            <a:br>
              <a:rPr lang="fr-FR" sz="2800" b="1" dirty="0">
                <a:solidFill>
                  <a:srgbClr val="7030A0"/>
                </a:solidFill>
                <a:latin typeface="Arial" pitchFamily="34" charset="0"/>
                <a:cs typeface="Arial" pitchFamily="34" charset="0"/>
              </a:rPr>
            </a:br>
            <a:r>
              <a:rPr lang="fr-FR" sz="1800" dirty="0">
                <a:solidFill>
                  <a:srgbClr val="7030A0"/>
                </a:solidFill>
                <a:latin typeface="Arial" pitchFamily="34" charset="0"/>
                <a:cs typeface="Arial" pitchFamily="34" charset="0"/>
              </a:rPr>
              <a:t>«</a:t>
            </a:r>
            <a:r>
              <a:rPr lang="fr-FR" sz="1800" b="1" dirty="0">
                <a:solidFill>
                  <a:srgbClr val="7030A0"/>
                </a:solidFill>
                <a:latin typeface="Arial" pitchFamily="34" charset="0"/>
                <a:cs typeface="Arial" pitchFamily="34" charset="0"/>
              </a:rPr>
              <a:t> </a:t>
            </a:r>
            <a:r>
              <a:rPr lang="fr-FR" sz="1800" dirty="0">
                <a:solidFill>
                  <a:srgbClr val="7030A0"/>
                </a:solidFill>
                <a:latin typeface="Arial" pitchFamily="34" charset="0"/>
                <a:cs typeface="Arial" pitchFamily="34" charset="0"/>
              </a:rPr>
              <a:t>Du Schéma à la Stratégie,</a:t>
            </a:r>
            <a:br>
              <a:rPr lang="fr-FR" sz="1800" dirty="0">
                <a:solidFill>
                  <a:srgbClr val="7030A0"/>
                </a:solidFill>
                <a:latin typeface="Arial" pitchFamily="34" charset="0"/>
                <a:cs typeface="Arial" pitchFamily="34" charset="0"/>
              </a:rPr>
            </a:br>
            <a:r>
              <a:rPr lang="fr-FR" sz="1800" dirty="0">
                <a:solidFill>
                  <a:srgbClr val="7030A0"/>
                </a:solidFill>
                <a:latin typeface="Arial" pitchFamily="34" charset="0"/>
                <a:cs typeface="Arial" pitchFamily="34" charset="0"/>
              </a:rPr>
              <a:t>du masculin au féminin »</a:t>
            </a:r>
          </a:p>
        </p:txBody>
      </p:sp>
      <p:sp>
        <p:nvSpPr>
          <p:cNvPr id="3" name="Espace réservé du contenu 2"/>
          <p:cNvSpPr>
            <a:spLocks noGrp="1"/>
          </p:cNvSpPr>
          <p:nvPr>
            <p:ph idx="1"/>
          </p:nvPr>
        </p:nvSpPr>
        <p:spPr>
          <a:xfrm>
            <a:off x="428596" y="1428736"/>
            <a:ext cx="8443914" cy="5143536"/>
          </a:xfrm>
        </p:spPr>
        <p:txBody>
          <a:bodyPr>
            <a:normAutofit fontScale="55000" lnSpcReduction="20000"/>
          </a:bodyPr>
          <a:lstStyle/>
          <a:p>
            <a:pPr>
              <a:buNone/>
            </a:pPr>
            <a:r>
              <a:rPr lang="fr-FR" sz="2400" b="1" dirty="0">
                <a:latin typeface="Arial" pitchFamily="34" charset="0"/>
                <a:cs typeface="Arial" pitchFamily="34" charset="0"/>
              </a:rPr>
              <a:t>Un travail </a:t>
            </a:r>
          </a:p>
          <a:p>
            <a:pPr>
              <a:buNone/>
            </a:pPr>
            <a:r>
              <a:rPr lang="fr-FR" sz="2400" dirty="0">
                <a:latin typeface="Arial" pitchFamily="34" charset="0"/>
                <a:cs typeface="Arial" pitchFamily="34" charset="0"/>
              </a:rPr>
              <a:t>		Intra ministériel </a:t>
            </a:r>
            <a:r>
              <a:rPr lang="fr-FR" sz="1600" i="1" dirty="0">
                <a:latin typeface="Arial" pitchFamily="34" charset="0"/>
                <a:cs typeface="Arial" pitchFamily="34" charset="0"/>
              </a:rPr>
              <a:t>(DEB / </a:t>
            </a:r>
            <a:r>
              <a:rPr lang="fr-FR" sz="1600" i="1" dirty="0" smtClean="0">
                <a:latin typeface="Arial" pitchFamily="34" charset="0"/>
                <a:cs typeface="Arial" pitchFamily="34" charset="0"/>
              </a:rPr>
              <a:t>DGPR…)</a:t>
            </a:r>
            <a:endParaRPr lang="fr-FR" sz="1600" i="1" dirty="0">
              <a:latin typeface="Arial" pitchFamily="34" charset="0"/>
              <a:cs typeface="Arial" pitchFamily="34" charset="0"/>
            </a:endParaRPr>
          </a:p>
          <a:p>
            <a:pPr>
              <a:buNone/>
            </a:pPr>
            <a:r>
              <a:rPr lang="fr-FR" dirty="0"/>
              <a:t>		</a:t>
            </a:r>
            <a:r>
              <a:rPr lang="fr-FR" sz="2400" dirty="0">
                <a:latin typeface="Arial" pitchFamily="34" charset="0"/>
                <a:cs typeface="Arial" pitchFamily="34" charset="0"/>
              </a:rPr>
              <a:t>Inter ministériel</a:t>
            </a:r>
          </a:p>
          <a:p>
            <a:pPr>
              <a:buNone/>
            </a:pPr>
            <a:r>
              <a:rPr lang="fr-FR" sz="2400" dirty="0">
                <a:latin typeface="Arial" pitchFamily="34" charset="0"/>
                <a:cs typeface="Arial" pitchFamily="34" charset="0"/>
              </a:rPr>
              <a:t>	</a:t>
            </a:r>
            <a:endParaRPr lang="fr-FR" sz="2400" b="1" dirty="0">
              <a:solidFill>
                <a:srgbClr val="7030A0"/>
              </a:solidFill>
              <a:latin typeface="Arial" pitchFamily="34" charset="0"/>
              <a:cs typeface="Arial" pitchFamily="34" charset="0"/>
            </a:endParaRPr>
          </a:p>
          <a:p>
            <a:pPr>
              <a:buNone/>
            </a:pPr>
            <a:endParaRPr lang="fr-FR" sz="2400" b="1" dirty="0" smtClean="0">
              <a:solidFill>
                <a:srgbClr val="7030A0"/>
              </a:solidFill>
              <a:latin typeface="Arial" pitchFamily="34" charset="0"/>
              <a:cs typeface="Arial" pitchFamily="34" charset="0"/>
            </a:endParaRPr>
          </a:p>
          <a:p>
            <a:pPr>
              <a:buNone/>
            </a:pPr>
            <a:r>
              <a:rPr lang="fr-FR" sz="2500" b="1" dirty="0" smtClean="0">
                <a:solidFill>
                  <a:srgbClr val="7030A0"/>
                </a:solidFill>
                <a:latin typeface="Arial" pitchFamily="34" charset="0"/>
                <a:cs typeface="Arial" pitchFamily="34" charset="0"/>
              </a:rPr>
              <a:t>Issu du </a:t>
            </a:r>
            <a:r>
              <a:rPr lang="fr-FR" sz="2500" b="1" u="sng" dirty="0" smtClean="0">
                <a:solidFill>
                  <a:srgbClr val="7030A0"/>
                </a:solidFill>
                <a:latin typeface="Arial" pitchFamily="34" charset="0"/>
                <a:cs typeface="Arial" pitchFamily="34" charset="0"/>
              </a:rPr>
              <a:t>dialogue national des territoires </a:t>
            </a:r>
            <a:r>
              <a:rPr lang="fr-FR" sz="2500" b="1" dirty="0" smtClean="0">
                <a:solidFill>
                  <a:srgbClr val="7030A0"/>
                </a:solidFill>
                <a:latin typeface="Arial" pitchFamily="34" charset="0"/>
                <a:cs typeface="Arial" pitchFamily="34" charset="0"/>
              </a:rPr>
              <a:t>dédié à la compétence GEMAPI en 2015</a:t>
            </a:r>
            <a:endParaRPr lang="fr-FR" sz="2500" b="1" i="1" dirty="0" smtClean="0">
              <a:solidFill>
                <a:srgbClr val="7030A0"/>
              </a:solidFill>
              <a:latin typeface="Arial" pitchFamily="34" charset="0"/>
              <a:cs typeface="Arial" pitchFamily="34" charset="0"/>
            </a:endParaRPr>
          </a:p>
          <a:p>
            <a:r>
              <a:rPr lang="fr-FR" sz="2500" dirty="0" smtClean="0">
                <a:latin typeface="Arial" pitchFamily="34" charset="0"/>
                <a:cs typeface="Arial" pitchFamily="34" charset="0"/>
              </a:rPr>
              <a:t>Association des maires de France (AMF), Assemblée des Départements de France (ADF), Assemblée des communautés de France (ADCF), Régions de France, Association française des établissements publics territoriaux de bassin (AF EPTB). </a:t>
            </a:r>
          </a:p>
          <a:p>
            <a:r>
              <a:rPr lang="fr-FR" sz="2500" b="1" dirty="0" smtClean="0">
                <a:latin typeface="Arial" pitchFamily="34" charset="0"/>
                <a:cs typeface="Arial" pitchFamily="34" charset="0"/>
              </a:rPr>
              <a:t>Un communiqué commun </a:t>
            </a:r>
            <a:r>
              <a:rPr lang="fr-FR" sz="2500" dirty="0" smtClean="0">
                <a:latin typeface="Arial" pitchFamily="34" charset="0"/>
                <a:cs typeface="Arial" pitchFamily="34" charset="0"/>
              </a:rPr>
              <a:t>du 21 octobre 2015, annonce </a:t>
            </a:r>
            <a:r>
              <a:rPr lang="fr-FR" sz="2500" i="1" dirty="0" smtClean="0">
                <a:latin typeface="Arial" pitchFamily="34" charset="0"/>
                <a:cs typeface="Arial" pitchFamily="34" charset="0"/>
              </a:rPr>
              <a:t>« Une Initiative Partenariale d’Associations Nationales de Collectivités Territoriales pour une gestion équilibrée, durable et intégrée de l’eau par bassin versant » </a:t>
            </a:r>
            <a:r>
              <a:rPr lang="fr-FR" sz="2500" dirty="0" smtClean="0">
                <a:latin typeface="Arial" pitchFamily="34" charset="0"/>
                <a:cs typeface="Arial" pitchFamily="34" charset="0"/>
              </a:rPr>
              <a:t>(IPANCT).</a:t>
            </a:r>
          </a:p>
          <a:p>
            <a:pPr>
              <a:buNone/>
            </a:pPr>
            <a:endParaRPr lang="fr-FR" sz="1700" i="1" dirty="0">
              <a:latin typeface="Arial" pitchFamily="34" charset="0"/>
              <a:cs typeface="Arial" pitchFamily="34" charset="0"/>
            </a:endParaRPr>
          </a:p>
          <a:p>
            <a:pPr>
              <a:buNone/>
            </a:pPr>
            <a:r>
              <a:rPr lang="fr-FR" sz="2500" b="1" dirty="0" smtClean="0">
                <a:solidFill>
                  <a:srgbClr val="7030A0"/>
                </a:solidFill>
                <a:latin typeface="Arial" pitchFamily="34" charset="0"/>
                <a:cs typeface="Arial" pitchFamily="34" charset="0"/>
              </a:rPr>
              <a:t>Le </a:t>
            </a:r>
            <a:r>
              <a:rPr lang="fr-FR" sz="2500" b="1" dirty="0">
                <a:solidFill>
                  <a:srgbClr val="7030A0"/>
                </a:solidFill>
                <a:latin typeface="Arial" pitchFamily="34" charset="0"/>
                <a:cs typeface="Arial" pitchFamily="34" charset="0"/>
              </a:rPr>
              <a:t>refus d’un nouveau Schéma </a:t>
            </a:r>
            <a:r>
              <a:rPr lang="fr-FR" sz="2500" dirty="0">
                <a:latin typeface="Arial" pitchFamily="34" charset="0"/>
                <a:cs typeface="Arial" pitchFamily="34" charset="0"/>
              </a:rPr>
              <a:t>(</a:t>
            </a:r>
            <a:r>
              <a:rPr lang="fr-FR" sz="2500" dirty="0" err="1">
                <a:latin typeface="Arial" pitchFamily="34" charset="0"/>
                <a:cs typeface="Arial" pitchFamily="34" charset="0"/>
              </a:rPr>
              <a:t>cf</a:t>
            </a:r>
            <a:r>
              <a:rPr lang="fr-FR" sz="2500" dirty="0">
                <a:latin typeface="Arial" pitchFamily="34" charset="0"/>
                <a:cs typeface="Arial" pitchFamily="34" charset="0"/>
              </a:rPr>
              <a:t> SRCE, SRADDET</a:t>
            </a:r>
            <a:r>
              <a:rPr lang="fr-FR" sz="2500" dirty="0" smtClean="0">
                <a:latin typeface="Arial" pitchFamily="34" charset="0"/>
                <a:cs typeface="Arial" pitchFamily="34" charset="0"/>
              </a:rPr>
              <a:t>….)</a:t>
            </a:r>
            <a:endParaRPr lang="fr-FR" sz="2500" b="1" i="1" dirty="0" smtClean="0">
              <a:solidFill>
                <a:srgbClr val="7030A0"/>
              </a:solidFill>
              <a:latin typeface="Arial" pitchFamily="34" charset="0"/>
              <a:cs typeface="Arial" pitchFamily="34" charset="0"/>
            </a:endParaRPr>
          </a:p>
          <a:p>
            <a:pPr>
              <a:buNone/>
            </a:pPr>
            <a:r>
              <a:rPr lang="fr-FR" sz="1900" i="1" dirty="0" smtClean="0">
                <a:solidFill>
                  <a:srgbClr val="7030A0"/>
                </a:solidFill>
                <a:latin typeface="Arial" pitchFamily="34" charset="0"/>
                <a:cs typeface="Arial" pitchFamily="34" charset="0"/>
              </a:rPr>
              <a:t>Avis </a:t>
            </a:r>
            <a:r>
              <a:rPr lang="fr-FR" sz="1900" i="1" dirty="0">
                <a:solidFill>
                  <a:srgbClr val="7030A0"/>
                </a:solidFill>
                <a:latin typeface="Arial" pitchFamily="34" charset="0"/>
                <a:cs typeface="Arial" pitchFamily="34" charset="0"/>
              </a:rPr>
              <a:t>unanime </a:t>
            </a:r>
            <a:r>
              <a:rPr lang="fr-FR" sz="1900" i="1" dirty="0" smtClean="0">
                <a:solidFill>
                  <a:srgbClr val="7030A0"/>
                </a:solidFill>
                <a:latin typeface="Arial" pitchFamily="34" charset="0"/>
                <a:cs typeface="Arial" pitchFamily="34" charset="0"/>
              </a:rPr>
              <a:t>du Comité National de l’Eau (par sa Commission Réglementation ) : </a:t>
            </a:r>
            <a:r>
              <a:rPr lang="fr-FR" sz="2000" b="1" i="1" dirty="0" smtClean="0">
                <a:solidFill>
                  <a:srgbClr val="7030A0"/>
                </a:solidFill>
                <a:latin typeface="Arial" pitchFamily="34" charset="0"/>
                <a:cs typeface="Arial" pitchFamily="34" charset="0"/>
              </a:rPr>
              <a:t>« trop de schémas, tuent les schémas, </a:t>
            </a:r>
            <a:r>
              <a:rPr lang="fr-FR" sz="1900" b="1" i="1" dirty="0" smtClean="0">
                <a:solidFill>
                  <a:srgbClr val="7030A0"/>
                </a:solidFill>
                <a:latin typeface="Arial" pitchFamily="34" charset="0"/>
                <a:cs typeface="Arial" pitchFamily="34" charset="0"/>
              </a:rPr>
              <a:t>pas </a:t>
            </a:r>
            <a:r>
              <a:rPr lang="fr-FR" sz="1900" b="1" i="1" dirty="0">
                <a:solidFill>
                  <a:srgbClr val="7030A0"/>
                </a:solidFill>
                <a:latin typeface="Arial" pitchFamily="34" charset="0"/>
                <a:cs typeface="Arial" pitchFamily="34" charset="0"/>
              </a:rPr>
              <a:t>un schéma…une </a:t>
            </a:r>
            <a:r>
              <a:rPr lang="fr-FR" sz="1900" b="1" i="1" dirty="0" smtClean="0">
                <a:solidFill>
                  <a:srgbClr val="7030A0"/>
                </a:solidFill>
                <a:latin typeface="Arial" pitchFamily="34" charset="0"/>
                <a:cs typeface="Arial" pitchFamily="34" charset="0"/>
              </a:rPr>
              <a:t>stratégie »</a:t>
            </a:r>
          </a:p>
          <a:p>
            <a:pPr>
              <a:buNone/>
            </a:pPr>
            <a:endParaRPr lang="fr-FR" sz="2500" dirty="0">
              <a:latin typeface="Arial" pitchFamily="34" charset="0"/>
              <a:cs typeface="Arial" pitchFamily="34" charset="0"/>
            </a:endParaRPr>
          </a:p>
          <a:p>
            <a:pPr>
              <a:buNone/>
            </a:pPr>
            <a:r>
              <a:rPr lang="fr-FR" sz="2500" b="1" dirty="0">
                <a:latin typeface="Arial" pitchFamily="34" charset="0"/>
                <a:cs typeface="Arial" pitchFamily="34" charset="0"/>
              </a:rPr>
              <a:t>Une décision ministérielle et sa rédaction réglementaire : l’arrêté du 20 janvier 2016…</a:t>
            </a:r>
          </a:p>
          <a:p>
            <a:pPr>
              <a:buNone/>
            </a:pPr>
            <a:r>
              <a:rPr lang="fr-FR" sz="2400" dirty="0">
                <a:latin typeface="Arial" pitchFamily="34" charset="0"/>
                <a:cs typeface="Arial" pitchFamily="34" charset="0"/>
              </a:rPr>
              <a:t>	…</a:t>
            </a:r>
            <a:r>
              <a:rPr lang="fr-FR" sz="1800" b="1" dirty="0">
                <a:solidFill>
                  <a:srgbClr val="7030A0"/>
                </a:solidFill>
                <a:latin typeface="Arial" pitchFamily="34" charset="0"/>
                <a:cs typeface="Arial" pitchFamily="34" charset="0"/>
              </a:rPr>
              <a:t>et l’erreur dans la rédaction du dernier alinéa de cet </a:t>
            </a:r>
            <a:r>
              <a:rPr lang="fr-FR" sz="1800" b="1" dirty="0" smtClean="0">
                <a:solidFill>
                  <a:srgbClr val="7030A0"/>
                </a:solidFill>
                <a:latin typeface="Arial" pitchFamily="34" charset="0"/>
                <a:cs typeface="Arial" pitchFamily="34" charset="0"/>
              </a:rPr>
              <a:t>arrêté, avec la </a:t>
            </a:r>
            <a:r>
              <a:rPr lang="fr-FR" sz="1800" b="1" dirty="0">
                <a:solidFill>
                  <a:srgbClr val="7030A0"/>
                </a:solidFill>
                <a:latin typeface="Arial" pitchFamily="34" charset="0"/>
                <a:cs typeface="Arial" pitchFamily="34" charset="0"/>
              </a:rPr>
              <a:t>réapparition provisoire du masculin LE SOCLE !</a:t>
            </a:r>
          </a:p>
          <a:p>
            <a:pPr algn="r">
              <a:buNone/>
            </a:pPr>
            <a:r>
              <a:rPr lang="fr-FR" sz="1700" i="1" dirty="0">
                <a:solidFill>
                  <a:srgbClr val="7030A0"/>
                </a:solidFill>
                <a:latin typeface="Arial" pitchFamily="34" charset="0"/>
                <a:cs typeface="Arial" pitchFamily="34" charset="0"/>
              </a:rPr>
              <a:t>(correction par suppression du masculin, sous forme d’un cavalier dans un prochain texte)</a:t>
            </a:r>
          </a:p>
          <a:p>
            <a:pPr algn="r">
              <a:buNone/>
            </a:pPr>
            <a:endParaRPr lang="fr-FR" sz="1700" i="1" dirty="0">
              <a:solidFill>
                <a:srgbClr val="7030A0"/>
              </a:solidFill>
              <a:latin typeface="Arial" pitchFamily="34" charset="0"/>
              <a:cs typeface="Arial" pitchFamily="34" charset="0"/>
            </a:endParaRPr>
          </a:p>
          <a:p>
            <a:pPr>
              <a:buNone/>
            </a:pPr>
            <a:r>
              <a:rPr lang="fr-FR" sz="2200" b="1" i="1" dirty="0">
                <a:solidFill>
                  <a:srgbClr val="7030A0"/>
                </a:solidFill>
                <a:latin typeface="Arial" pitchFamily="34" charset="0"/>
                <a:cs typeface="Arial" pitchFamily="34" charset="0"/>
              </a:rPr>
              <a:t>Mais </a:t>
            </a:r>
            <a:r>
              <a:rPr lang="fr-FR" sz="2200" b="1" i="1" u="sng" dirty="0">
                <a:solidFill>
                  <a:srgbClr val="7030A0"/>
                </a:solidFill>
                <a:latin typeface="Arial" pitchFamily="34" charset="0"/>
                <a:cs typeface="Arial" pitchFamily="34" charset="0"/>
              </a:rPr>
              <a:t>LE</a:t>
            </a:r>
            <a:r>
              <a:rPr lang="fr-FR" sz="2200" b="1" i="1" dirty="0">
                <a:solidFill>
                  <a:srgbClr val="7030A0"/>
                </a:solidFill>
                <a:latin typeface="Arial" pitchFamily="34" charset="0"/>
                <a:cs typeface="Arial" pitchFamily="34" charset="0"/>
              </a:rPr>
              <a:t> SOCLE existe dans certains bassins, notamment RMC. </a:t>
            </a:r>
          </a:p>
          <a:p>
            <a:pPr>
              <a:buNone/>
            </a:pPr>
            <a:r>
              <a:rPr lang="fr-FR" sz="2200" b="1" i="1" dirty="0">
                <a:solidFill>
                  <a:srgbClr val="7030A0"/>
                </a:solidFill>
                <a:latin typeface="Arial" pitchFamily="34" charset="0"/>
                <a:cs typeface="Arial" pitchFamily="34" charset="0"/>
              </a:rPr>
              <a:t>C’est une démarche locale de construction ascendante d’un schéma d’organisation par les acteurs locaux. Il contribue à la construction et à l’actualisation de la SOCLE.</a:t>
            </a:r>
          </a:p>
          <a:p>
            <a:pPr algn="ctr">
              <a:buNone/>
            </a:pPr>
            <a:r>
              <a:rPr lang="fr-FR" sz="2200" b="1" i="1" dirty="0">
                <a:solidFill>
                  <a:srgbClr val="7030A0"/>
                </a:solidFill>
                <a:latin typeface="Arial" pitchFamily="34" charset="0"/>
                <a:cs typeface="Arial" pitchFamily="34" charset="0"/>
              </a:rPr>
              <a:t>A suivre !</a:t>
            </a: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2</a:t>
            </a:fld>
            <a:endParaRPr lang="fr-FR"/>
          </a:p>
        </p:txBody>
      </p:sp>
      <p:sp>
        <p:nvSpPr>
          <p:cNvPr id="6" name="Espace réservé du pied de page 5"/>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274638"/>
            <a:ext cx="8329642" cy="1654164"/>
          </a:xfrm>
        </p:spPr>
        <p:txBody>
          <a:bodyPr>
            <a:normAutofit fontScale="90000"/>
          </a:bodyPr>
          <a:lstStyle/>
          <a:p>
            <a:r>
              <a:rPr lang="fr-FR" sz="3100" b="1" dirty="0">
                <a:solidFill>
                  <a:srgbClr val="7030A0"/>
                </a:solidFill>
                <a:latin typeface="Arial" pitchFamily="34" charset="0"/>
                <a:cs typeface="Arial" pitchFamily="34" charset="0"/>
              </a:rPr>
              <a:t>Pédagogie de la SOCLE auprès des collègues</a:t>
            </a:r>
            <a:br>
              <a:rPr lang="fr-FR" sz="3100" b="1" dirty="0">
                <a:solidFill>
                  <a:srgbClr val="7030A0"/>
                </a:solidFill>
                <a:latin typeface="Arial" pitchFamily="34" charset="0"/>
                <a:cs typeface="Arial" pitchFamily="34" charset="0"/>
              </a:rPr>
            </a:br>
            <a:r>
              <a:rPr lang="fr-FR" sz="2200" b="1" dirty="0">
                <a:solidFill>
                  <a:srgbClr val="7030A0"/>
                </a:solidFill>
                <a:latin typeface="Arial" pitchFamily="34" charset="0"/>
                <a:cs typeface="Arial" pitchFamily="34" charset="0"/>
              </a:rPr>
              <a:t>Le rappel nécessaire : de quelle eau parle-t-on ?</a:t>
            </a:r>
            <a:br>
              <a:rPr lang="fr-FR" sz="2200" b="1" dirty="0">
                <a:solidFill>
                  <a:srgbClr val="7030A0"/>
                </a:solidFill>
                <a:latin typeface="Arial" pitchFamily="34" charset="0"/>
                <a:cs typeface="Arial" pitchFamily="34" charset="0"/>
              </a:rPr>
            </a:br>
            <a:r>
              <a:rPr lang="fr-FR" sz="2000" b="1" dirty="0">
                <a:latin typeface="Arial" pitchFamily="34" charset="0"/>
                <a:cs typeface="Arial" pitchFamily="34" charset="0"/>
              </a:rPr>
              <a:t>L’eau</a:t>
            </a:r>
            <a:r>
              <a:rPr lang="fr-FR" sz="2000" b="1" dirty="0">
                <a:solidFill>
                  <a:srgbClr val="7030A0"/>
                </a:solidFill>
                <a:latin typeface="Arial" pitchFamily="34" charset="0"/>
                <a:cs typeface="Arial" pitchFamily="34" charset="0"/>
              </a:rPr>
              <a:t> </a:t>
            </a:r>
            <a:r>
              <a:rPr lang="fr-FR" sz="2000" dirty="0">
                <a:latin typeface="Arial" pitchFamily="34" charset="0"/>
                <a:cs typeface="Arial" pitchFamily="34" charset="0"/>
              </a:rPr>
              <a:t>pour</a:t>
            </a:r>
            <a:r>
              <a:rPr lang="fr-FR" sz="2000" b="1" dirty="0">
                <a:latin typeface="Arial" pitchFamily="34" charset="0"/>
                <a:cs typeface="Arial" pitchFamily="34" charset="0"/>
              </a:rPr>
              <a:t> les ménages, </a:t>
            </a:r>
            <a:r>
              <a:rPr lang="fr-FR" sz="1200" i="1" dirty="0">
                <a:latin typeface="Arial" pitchFamily="34" charset="0"/>
                <a:cs typeface="Arial" pitchFamily="34" charset="0"/>
              </a:rPr>
              <a:t>(potable, tarification sociale), </a:t>
            </a:r>
            <a:r>
              <a:rPr lang="fr-FR" sz="1200" b="1" dirty="0">
                <a:latin typeface="Arial" pitchFamily="34" charset="0"/>
                <a:cs typeface="Arial" pitchFamily="34" charset="0"/>
              </a:rPr>
              <a:t> </a:t>
            </a:r>
            <a:r>
              <a:rPr lang="fr-FR" sz="2000" dirty="0">
                <a:latin typeface="Arial" pitchFamily="34" charset="0"/>
                <a:cs typeface="Arial" pitchFamily="34" charset="0"/>
              </a:rPr>
              <a:t>pour</a:t>
            </a:r>
            <a:r>
              <a:rPr lang="fr-FR" sz="1600" b="1" dirty="0">
                <a:latin typeface="Arial" pitchFamily="34" charset="0"/>
                <a:cs typeface="Arial" pitchFamily="34" charset="0"/>
              </a:rPr>
              <a:t> </a:t>
            </a:r>
            <a:r>
              <a:rPr lang="fr-FR" sz="2000" b="1" dirty="0">
                <a:latin typeface="Arial" pitchFamily="34" charset="0"/>
                <a:cs typeface="Arial" pitchFamily="34" charset="0"/>
              </a:rPr>
              <a:t>l’économie, </a:t>
            </a:r>
            <a:r>
              <a:rPr lang="fr-FR" sz="2000" dirty="0">
                <a:latin typeface="Arial" pitchFamily="34" charset="0"/>
                <a:cs typeface="Arial" pitchFamily="34" charset="0"/>
              </a:rPr>
              <a:t>pour</a:t>
            </a:r>
            <a:r>
              <a:rPr lang="fr-FR" sz="2000" b="1" dirty="0">
                <a:latin typeface="Arial" pitchFamily="34" charset="0"/>
                <a:cs typeface="Arial" pitchFamily="34" charset="0"/>
              </a:rPr>
              <a:t> les milieux</a:t>
            </a:r>
            <a:br>
              <a:rPr lang="fr-FR" sz="2000" b="1" dirty="0">
                <a:latin typeface="Arial" pitchFamily="34" charset="0"/>
                <a:cs typeface="Arial" pitchFamily="34" charset="0"/>
              </a:rPr>
            </a:br>
            <a:endParaRPr lang="fr-FR" sz="2200" b="1" dirty="0">
              <a:solidFill>
                <a:srgbClr val="7030A0"/>
              </a:solidFill>
              <a:latin typeface="Arial" pitchFamily="34" charset="0"/>
              <a:cs typeface="Arial" pitchFamily="34" charset="0"/>
            </a:endParaRPr>
          </a:p>
        </p:txBody>
      </p:sp>
      <p:sp>
        <p:nvSpPr>
          <p:cNvPr id="5" name="Espace réservé du contenu 4"/>
          <p:cNvSpPr>
            <a:spLocks noGrp="1"/>
          </p:cNvSpPr>
          <p:nvPr>
            <p:ph sz="quarter" idx="1"/>
          </p:nvPr>
        </p:nvSpPr>
        <p:spPr>
          <a:xfrm>
            <a:off x="428596" y="1857364"/>
            <a:ext cx="8258204" cy="4357718"/>
          </a:xfrm>
        </p:spPr>
        <p:txBody>
          <a:bodyPr>
            <a:normAutofit lnSpcReduction="10000"/>
          </a:bodyPr>
          <a:lstStyle/>
          <a:p>
            <a:pPr lvl="1">
              <a:buNone/>
            </a:pPr>
            <a:r>
              <a:rPr lang="fr-FR" sz="2000" b="1" u="sng" dirty="0">
                <a:solidFill>
                  <a:srgbClr val="7030A0"/>
                </a:solidFill>
                <a:latin typeface="Arial" pitchFamily="34" charset="0"/>
                <a:cs typeface="Arial" pitchFamily="34" charset="0"/>
              </a:rPr>
              <a:t>Rappeler les fondamentaux, ils structurent la gouvernance</a:t>
            </a:r>
          </a:p>
          <a:p>
            <a:pPr lvl="1">
              <a:buNone/>
            </a:pPr>
            <a:endParaRPr lang="fr-FR" sz="2000" b="1" dirty="0">
              <a:solidFill>
                <a:srgbClr val="7030A0"/>
              </a:solidFill>
              <a:latin typeface="Arial" pitchFamily="34" charset="0"/>
              <a:cs typeface="Arial" pitchFamily="34" charset="0"/>
            </a:endParaRPr>
          </a:p>
          <a:p>
            <a:pPr lvl="1">
              <a:buNone/>
            </a:pPr>
            <a:r>
              <a:rPr lang="fr-FR" sz="2000" b="1" dirty="0">
                <a:solidFill>
                  <a:srgbClr val="7030A0"/>
                </a:solidFill>
                <a:latin typeface="Arial" pitchFamily="34" charset="0"/>
                <a:cs typeface="Arial" pitchFamily="34" charset="0"/>
              </a:rPr>
              <a:t>Le petit cycle de l’eau </a:t>
            </a:r>
          </a:p>
          <a:p>
            <a:pPr lvl="1">
              <a:buNone/>
            </a:pPr>
            <a:r>
              <a:rPr lang="fr-FR" sz="1200" i="1" dirty="0">
                <a:solidFill>
                  <a:srgbClr val="7030A0"/>
                </a:solidFill>
                <a:latin typeface="Arial" pitchFamily="34" charset="0"/>
                <a:cs typeface="Arial" pitchFamily="34" charset="0"/>
              </a:rPr>
              <a:t>(Les tuyaux, la technique, Régie, DSP...)</a:t>
            </a:r>
          </a:p>
          <a:p>
            <a:pPr lvl="1">
              <a:buNone/>
            </a:pPr>
            <a:endParaRPr lang="fr-FR" sz="800" dirty="0">
              <a:latin typeface="Arial" pitchFamily="34" charset="0"/>
              <a:cs typeface="Arial" pitchFamily="34" charset="0"/>
            </a:endParaRPr>
          </a:p>
          <a:p>
            <a:pPr lvl="1">
              <a:buNone/>
            </a:pPr>
            <a:r>
              <a:rPr lang="fr-FR" sz="1600" dirty="0">
                <a:latin typeface="Arial" pitchFamily="34" charset="0"/>
                <a:cs typeface="Arial" pitchFamily="34" charset="0"/>
              </a:rPr>
              <a:t>° Eau potable </a:t>
            </a:r>
            <a:endParaRPr lang="fr-FR" sz="1600" i="1" dirty="0">
              <a:latin typeface="Arial" pitchFamily="34" charset="0"/>
              <a:cs typeface="Arial" pitchFamily="34" charset="0"/>
            </a:endParaRPr>
          </a:p>
          <a:p>
            <a:pPr lvl="1">
              <a:buNone/>
            </a:pPr>
            <a:r>
              <a:rPr lang="fr-FR" sz="1600" dirty="0">
                <a:latin typeface="Arial" pitchFamily="34" charset="0"/>
                <a:cs typeface="Arial" pitchFamily="34" charset="0"/>
              </a:rPr>
              <a:t>° Eaux usées </a:t>
            </a:r>
            <a:r>
              <a:rPr lang="fr-FR" sz="1400" i="1" dirty="0">
                <a:latin typeface="Arial" pitchFamily="34" charset="0"/>
                <a:cs typeface="Arial" pitchFamily="34" charset="0"/>
              </a:rPr>
              <a:t>(Assainissement collectif ou non collectif)</a:t>
            </a:r>
          </a:p>
          <a:p>
            <a:pPr lvl="1">
              <a:buNone/>
            </a:pPr>
            <a:r>
              <a:rPr lang="fr-FR" sz="1600" dirty="0">
                <a:latin typeface="Arial" pitchFamily="34" charset="0"/>
                <a:cs typeface="Arial" pitchFamily="34" charset="0"/>
              </a:rPr>
              <a:t>° </a:t>
            </a:r>
            <a:r>
              <a:rPr lang="fr-FR" sz="1600" b="1" dirty="0">
                <a:latin typeface="Arial" pitchFamily="34" charset="0"/>
                <a:cs typeface="Arial" pitchFamily="34" charset="0"/>
              </a:rPr>
              <a:t>Eaux pluviales – le fait </a:t>
            </a:r>
            <a:r>
              <a:rPr lang="fr-FR" sz="1600" b="1" dirty="0" smtClean="0">
                <a:latin typeface="Arial" pitchFamily="34" charset="0"/>
                <a:cs typeface="Arial" pitchFamily="34" charset="0"/>
              </a:rPr>
              <a:t>nouveau</a:t>
            </a:r>
          </a:p>
          <a:p>
            <a:pPr lvl="1">
              <a:buNone/>
            </a:pPr>
            <a:r>
              <a:rPr lang="fr-FR" sz="1600" b="1" dirty="0" smtClean="0">
                <a:latin typeface="Arial" pitchFamily="34" charset="0"/>
                <a:cs typeface="Arial" pitchFamily="34" charset="0"/>
              </a:rPr>
              <a:t> </a:t>
            </a:r>
            <a:r>
              <a:rPr lang="fr-FR" sz="1200" i="1" dirty="0" smtClean="0">
                <a:latin typeface="Arial" pitchFamily="34" charset="0"/>
                <a:cs typeface="Arial" pitchFamily="34" charset="0"/>
              </a:rPr>
              <a:t>(5 avril 2017, rapport en cours de validation du CGEDD – rapporteur Pierre Alain Roche)</a:t>
            </a:r>
            <a:endParaRPr lang="fr-FR" sz="1200" i="1" dirty="0">
              <a:latin typeface="Arial" pitchFamily="34" charset="0"/>
              <a:cs typeface="Arial" pitchFamily="34" charset="0"/>
            </a:endParaRPr>
          </a:p>
          <a:p>
            <a:pPr lvl="1">
              <a:buNone/>
            </a:pPr>
            <a:endParaRPr lang="fr-FR" sz="900" b="1" dirty="0">
              <a:latin typeface="Arial" pitchFamily="34" charset="0"/>
              <a:cs typeface="Arial" pitchFamily="34" charset="0"/>
            </a:endParaRPr>
          </a:p>
          <a:p>
            <a:pPr lvl="1">
              <a:buNone/>
            </a:pPr>
            <a:r>
              <a:rPr lang="fr-FR" sz="2000" b="1" dirty="0">
                <a:solidFill>
                  <a:srgbClr val="7030A0"/>
                </a:solidFill>
                <a:latin typeface="Arial" pitchFamily="34" charset="0"/>
                <a:cs typeface="Arial" pitchFamily="34" charset="0"/>
              </a:rPr>
              <a:t>Le grand cycle de l’eau</a:t>
            </a:r>
          </a:p>
          <a:p>
            <a:pPr lvl="1">
              <a:buNone/>
            </a:pPr>
            <a:endParaRPr lang="fr-FR" sz="800" dirty="0">
              <a:latin typeface="Arial" pitchFamily="34" charset="0"/>
              <a:cs typeface="Arial" pitchFamily="34" charset="0"/>
            </a:endParaRPr>
          </a:p>
          <a:p>
            <a:pPr lvl="1">
              <a:buNone/>
            </a:pPr>
            <a:r>
              <a:rPr lang="fr-FR" sz="1600" dirty="0">
                <a:latin typeface="Arial" pitchFamily="34" charset="0"/>
                <a:cs typeface="Arial" pitchFamily="34" charset="0"/>
              </a:rPr>
              <a:t>° Le bassin versant</a:t>
            </a:r>
          </a:p>
          <a:p>
            <a:pPr lvl="1">
              <a:buNone/>
            </a:pPr>
            <a:r>
              <a:rPr lang="fr-FR" sz="1600" dirty="0">
                <a:latin typeface="Arial" pitchFamily="34" charset="0"/>
                <a:cs typeface="Arial" pitchFamily="34" charset="0"/>
              </a:rPr>
              <a:t>° Les fleuves et les rivières </a:t>
            </a:r>
          </a:p>
          <a:p>
            <a:pPr lvl="1">
              <a:buNone/>
            </a:pPr>
            <a:r>
              <a:rPr lang="fr-FR" sz="1400" i="1" dirty="0">
                <a:latin typeface="Arial" pitchFamily="34" charset="0"/>
                <a:cs typeface="Arial" pitchFamily="34" charset="0"/>
              </a:rPr>
              <a:t>« …Il y a plusieurs rivières dans la rivière, ou l’histoire complexe des conflits d’usages …»</a:t>
            </a:r>
          </a:p>
          <a:p>
            <a:pPr lvl="1">
              <a:buNone/>
            </a:pPr>
            <a:r>
              <a:rPr lang="fr-FR" sz="1600" dirty="0">
                <a:latin typeface="Arial" pitchFamily="34" charset="0"/>
                <a:cs typeface="Arial" pitchFamily="34" charset="0"/>
              </a:rPr>
              <a:t>° Les nappes souterraines</a:t>
            </a:r>
          </a:p>
          <a:p>
            <a:pPr>
              <a:buNone/>
            </a:pPr>
            <a:endParaRPr lang="fr-FR" sz="2400" b="1" dirty="0">
              <a:latin typeface="Arial" pitchFamily="34" charset="0"/>
              <a:cs typeface="Arial" pitchFamily="34" charset="0"/>
            </a:endParaRP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20</a:t>
            </a:fld>
            <a:endParaRPr lang="fr-FR"/>
          </a:p>
        </p:txBody>
      </p:sp>
      <p:sp>
        <p:nvSpPr>
          <p:cNvPr id="6" name="Espace réservé du pied de page 5"/>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71600" y="6589336"/>
            <a:ext cx="6400800" cy="125812"/>
          </a:xfrm>
        </p:spPr>
        <p:txBody>
          <a:bodyPr>
            <a:normAutofit fontScale="25000" lnSpcReduction="20000"/>
          </a:bodyPr>
          <a:lstStyle/>
          <a:p>
            <a:r>
              <a:rPr lang="fr-FR" b="1" i="1" dirty="0" smtClean="0">
                <a:latin typeface="Arial" pitchFamily="34" charset="0"/>
                <a:cs typeface="Arial" pitchFamily="34" charset="0"/>
              </a:rPr>
              <a:t>Source : CREHAM. JP </a:t>
            </a:r>
            <a:r>
              <a:rPr lang="fr-FR" b="1" i="1" dirty="0" err="1" smtClean="0">
                <a:latin typeface="Arial" pitchFamily="34" charset="0"/>
                <a:cs typeface="Arial" pitchFamily="34" charset="0"/>
              </a:rPr>
              <a:t>Haghe</a:t>
            </a:r>
            <a:r>
              <a:rPr lang="fr-FR" b="1" i="1" dirty="0" smtClean="0">
                <a:latin typeface="Arial" pitchFamily="34" charset="0"/>
                <a:cs typeface="Arial" pitchFamily="34" charset="0"/>
              </a:rPr>
              <a:t> / Paris VII / EPIDOR</a:t>
            </a:r>
            <a:endParaRPr lang="fr-FR" b="1" i="1" dirty="0">
              <a:latin typeface="Arial" pitchFamily="34" charset="0"/>
              <a:cs typeface="Arial" pitchFamily="34" charset="0"/>
            </a:endParaRPr>
          </a:p>
        </p:txBody>
      </p:sp>
      <p:graphicFrame>
        <p:nvGraphicFramePr>
          <p:cNvPr id="1026" name="Object 2"/>
          <p:cNvGraphicFramePr>
            <a:graphicFrameLocks noChangeAspect="1"/>
          </p:cNvGraphicFramePr>
          <p:nvPr/>
        </p:nvGraphicFramePr>
        <p:xfrm>
          <a:off x="1928794" y="142852"/>
          <a:ext cx="4786346" cy="6429420"/>
        </p:xfrm>
        <a:graphic>
          <a:graphicData uri="http://schemas.openxmlformats.org/presentationml/2006/ole">
            <mc:AlternateContent xmlns:mc="http://schemas.openxmlformats.org/markup-compatibility/2006">
              <mc:Choice xmlns:v="urn:schemas-microsoft-com:vml" Requires="v">
                <p:oleObj spid="_x0000_s1096" name="Document" r:id="rId4" imgW="6292874" imgH="8833761" progId="Word.Document.12">
                  <p:embed/>
                </p:oleObj>
              </mc:Choice>
              <mc:Fallback>
                <p:oleObj name="Document" r:id="rId4" imgW="6292874" imgH="8833761" progId="Word.Document.12">
                  <p:embed/>
                  <p:pic>
                    <p:nvPicPr>
                      <p:cNvPr id="0" name="Picture 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8794" y="142852"/>
                        <a:ext cx="4786346" cy="642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Espace réservé du numéro de diapositive 6"/>
          <p:cNvSpPr>
            <a:spLocks noGrp="1"/>
          </p:cNvSpPr>
          <p:nvPr>
            <p:ph type="sldNum" sz="quarter" idx="12"/>
          </p:nvPr>
        </p:nvSpPr>
        <p:spPr/>
        <p:txBody>
          <a:bodyPr/>
          <a:lstStyle/>
          <a:p>
            <a:fld id="{03796784-3182-4E16-B8D9-BD478D5CB700}" type="slidenum">
              <a:rPr lang="fr-FR" smtClean="0"/>
              <a:pPr/>
              <a:t>21</a:t>
            </a:fld>
            <a:endParaRPr lang="fr-FR"/>
          </a:p>
        </p:txBody>
      </p:sp>
      <p:sp>
        <p:nvSpPr>
          <p:cNvPr id="8" name="Espace réservé du pied de page 7"/>
          <p:cNvSpPr>
            <a:spLocks noGrp="1"/>
          </p:cNvSpPr>
          <p:nvPr>
            <p:ph type="ftr" sz="quarter" idx="11"/>
          </p:nvPr>
        </p:nvSpPr>
        <p:spPr>
          <a:xfrm>
            <a:off x="5500694" y="6500834"/>
            <a:ext cx="2895600" cy="220641"/>
          </a:xfrm>
        </p:spPr>
        <p:txBody>
          <a:bodyPr/>
          <a:lstStyle/>
          <a:p>
            <a:r>
              <a:rPr lang="fr-FR" smtClean="0"/>
              <a:t>Claude Miqueu SOCLE OIEau 4.4.2017</a:t>
            </a:r>
            <a:endParaRPr lang="fr-FR" dirty="0"/>
          </a:p>
        </p:txBody>
      </p:sp>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2725734"/>
          </a:xfrm>
        </p:spPr>
        <p:txBody>
          <a:bodyPr>
            <a:normAutofit/>
          </a:bodyPr>
          <a:lstStyle/>
          <a:p>
            <a:r>
              <a:rPr lang="fr-FR" sz="2800" b="1" dirty="0">
                <a:solidFill>
                  <a:srgbClr val="7030A0"/>
                </a:solidFill>
                <a:latin typeface="Arial" pitchFamily="34" charset="0"/>
                <a:cs typeface="Arial" pitchFamily="34" charset="0"/>
              </a:rPr>
              <a:t>Le SDAGE / PDM 2016 - 2021</a:t>
            </a:r>
          </a:p>
        </p:txBody>
      </p:sp>
      <p:sp>
        <p:nvSpPr>
          <p:cNvPr id="3" name="Espace réservé du contenu 2"/>
          <p:cNvSpPr>
            <a:spLocks noGrp="1"/>
          </p:cNvSpPr>
          <p:nvPr>
            <p:ph idx="1"/>
          </p:nvPr>
        </p:nvSpPr>
        <p:spPr>
          <a:xfrm>
            <a:off x="457200" y="2000240"/>
            <a:ext cx="8229600" cy="4286280"/>
          </a:xfrm>
        </p:spPr>
        <p:txBody>
          <a:bodyPr/>
          <a:lstStyle/>
          <a:p>
            <a:pPr>
              <a:buNone/>
            </a:pPr>
            <a:endParaRPr lang="fr-FR" dirty="0"/>
          </a:p>
          <a:p>
            <a:pPr>
              <a:buNone/>
            </a:pPr>
            <a:endParaRPr lang="fr-FR" dirty="0"/>
          </a:p>
          <a:p>
            <a:pPr algn="ctr">
              <a:buNone/>
            </a:pPr>
            <a:r>
              <a:rPr lang="fr-FR" sz="2800" b="1" dirty="0">
                <a:solidFill>
                  <a:srgbClr val="7030A0"/>
                </a:solidFill>
                <a:latin typeface="Arial" pitchFamily="34" charset="0"/>
                <a:cs typeface="Arial" pitchFamily="34" charset="0"/>
              </a:rPr>
              <a:t>Sera celui d’une « gouvernance rapprochée »</a:t>
            </a:r>
          </a:p>
          <a:p>
            <a:pPr algn="ctr">
              <a:buNone/>
            </a:pPr>
            <a:r>
              <a:rPr lang="fr-FR" sz="2800" b="1" dirty="0">
                <a:solidFill>
                  <a:srgbClr val="7030A0"/>
                </a:solidFill>
                <a:latin typeface="Arial" pitchFamily="34" charset="0"/>
                <a:cs typeface="Arial" pitchFamily="34" charset="0"/>
              </a:rPr>
              <a:t>du petit et du grand cycle</a:t>
            </a:r>
          </a:p>
          <a:p>
            <a:pPr algn="ctr">
              <a:buNone/>
            </a:pPr>
            <a:endParaRPr lang="fr-FR" sz="2800" dirty="0">
              <a:latin typeface="Arial" pitchFamily="34" charset="0"/>
              <a:cs typeface="Arial" pitchFamily="34" charset="0"/>
            </a:endParaRPr>
          </a:p>
          <a:p>
            <a:pPr algn="ctr">
              <a:buNone/>
            </a:pPr>
            <a:r>
              <a:rPr lang="fr-FR" sz="2000" i="1" dirty="0">
                <a:latin typeface="Arial" pitchFamily="34" charset="0"/>
                <a:cs typeface="Arial" pitchFamily="34" charset="0"/>
              </a:rPr>
              <a:t>(</a:t>
            </a:r>
            <a:r>
              <a:rPr lang="fr-FR" sz="2000" i="1" dirty="0" err="1">
                <a:latin typeface="Arial" pitchFamily="34" charset="0"/>
                <a:cs typeface="Arial" pitchFamily="34" charset="0"/>
              </a:rPr>
              <a:t>Cf</a:t>
            </a:r>
            <a:r>
              <a:rPr lang="fr-FR" sz="2000" i="1" dirty="0">
                <a:latin typeface="Arial" pitchFamily="34" charset="0"/>
                <a:cs typeface="Arial" pitchFamily="34" charset="0"/>
              </a:rPr>
              <a:t>, réforme territoriale, SDCI</a:t>
            </a:r>
          </a:p>
          <a:p>
            <a:pPr algn="ctr">
              <a:buNone/>
            </a:pPr>
            <a:r>
              <a:rPr lang="fr-FR" sz="2000" i="1" dirty="0">
                <a:latin typeface="Arial" pitchFamily="34" charset="0"/>
                <a:cs typeface="Arial" pitchFamily="34" charset="0"/>
              </a:rPr>
              <a:t>décentralisation / déconcentration)</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22</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142852"/>
            <a:ext cx="8643998" cy="1054145"/>
          </a:xfrm>
        </p:spPr>
        <p:txBody>
          <a:bodyPr>
            <a:normAutofit fontScale="90000"/>
          </a:bodyPr>
          <a:lstStyle/>
          <a:p>
            <a:r>
              <a:rPr lang="fr-FR" sz="3100" b="1" dirty="0">
                <a:solidFill>
                  <a:srgbClr val="7030A0"/>
                </a:solidFill>
                <a:latin typeface="Arial" pitchFamily="34" charset="0"/>
                <a:cs typeface="Arial" pitchFamily="34" charset="0"/>
              </a:rPr>
              <a:t>La SOCLE et la continuité écologique </a:t>
            </a:r>
            <a:r>
              <a:rPr lang="fr-FR" sz="3600" dirty="0">
                <a:latin typeface="Arial" pitchFamily="34" charset="0"/>
                <a:cs typeface="Arial" pitchFamily="34" charset="0"/>
              </a:rPr>
              <a:t/>
            </a:r>
            <a:br>
              <a:rPr lang="fr-FR" sz="3600" dirty="0">
                <a:latin typeface="Arial" pitchFamily="34" charset="0"/>
                <a:cs typeface="Arial" pitchFamily="34" charset="0"/>
              </a:rPr>
            </a:br>
            <a:r>
              <a:rPr lang="fr-FR" sz="1800" dirty="0">
                <a:latin typeface="Arial" pitchFamily="34" charset="0"/>
                <a:cs typeface="Arial" pitchFamily="34" charset="0"/>
              </a:rPr>
              <a:t>Le débat en </a:t>
            </a:r>
            <a:r>
              <a:rPr lang="fr-FR" sz="1800" b="1" dirty="0">
                <a:latin typeface="Arial" pitchFamily="34" charset="0"/>
                <a:cs typeface="Arial" pitchFamily="34" charset="0"/>
              </a:rPr>
              <a:t>commission développement durable de l’Assemblée Nationale</a:t>
            </a:r>
            <a:r>
              <a:rPr lang="fr-FR" sz="2000" dirty="0"/>
              <a:t/>
            </a:r>
            <a:br>
              <a:rPr lang="fr-FR" sz="2000" dirty="0"/>
            </a:br>
            <a:endParaRPr lang="fr-FR" sz="2000" dirty="0"/>
          </a:p>
        </p:txBody>
      </p:sp>
      <p:sp>
        <p:nvSpPr>
          <p:cNvPr id="3" name="Espace réservé du contenu 2"/>
          <p:cNvSpPr>
            <a:spLocks noGrp="1"/>
          </p:cNvSpPr>
          <p:nvPr>
            <p:ph idx="1"/>
          </p:nvPr>
        </p:nvSpPr>
        <p:spPr>
          <a:xfrm>
            <a:off x="357158" y="1052736"/>
            <a:ext cx="8501122" cy="5448098"/>
          </a:xfrm>
        </p:spPr>
        <p:txBody>
          <a:bodyPr>
            <a:noAutofit/>
          </a:bodyPr>
          <a:lstStyle/>
          <a:p>
            <a:pPr>
              <a:buNone/>
            </a:pPr>
            <a:r>
              <a:rPr lang="fr-FR" sz="1800" dirty="0">
                <a:latin typeface="Arial" pitchFamily="34" charset="0"/>
                <a:cs typeface="Arial" pitchFamily="34" charset="0"/>
              </a:rPr>
              <a:t>La commission du développement durable de l’Assemblée Nationale présidée par le député de l’Indre Jean Paul </a:t>
            </a:r>
            <a:r>
              <a:rPr lang="fr-FR" sz="1800" dirty="0" err="1">
                <a:latin typeface="Arial" pitchFamily="34" charset="0"/>
                <a:cs typeface="Arial" pitchFamily="34" charset="0"/>
              </a:rPr>
              <a:t>Chanteguet</a:t>
            </a:r>
            <a:r>
              <a:rPr lang="fr-FR" sz="1800" dirty="0">
                <a:latin typeface="Arial" pitchFamily="34" charset="0"/>
                <a:cs typeface="Arial" pitchFamily="34" charset="0"/>
              </a:rPr>
              <a:t>, a organisé le </a:t>
            </a:r>
            <a:r>
              <a:rPr lang="fr-FR" sz="1600" dirty="0">
                <a:latin typeface="Arial" pitchFamily="34" charset="0"/>
                <a:cs typeface="Arial" pitchFamily="34" charset="0"/>
              </a:rPr>
              <a:t>mercredi 23 novembre 2016,</a:t>
            </a:r>
            <a:r>
              <a:rPr lang="fr-FR" sz="2000" b="1" dirty="0">
                <a:latin typeface="Arial" pitchFamily="34" charset="0"/>
                <a:cs typeface="Arial" pitchFamily="34" charset="0"/>
              </a:rPr>
              <a:t> une table ronde consacrée à « l’usage et à la gestion équilibrée des cours d’eau ». </a:t>
            </a:r>
          </a:p>
          <a:p>
            <a:pPr>
              <a:buNone/>
            </a:pPr>
            <a:endParaRPr lang="fr-FR" sz="800" b="1" dirty="0">
              <a:latin typeface="Arial" pitchFamily="34" charset="0"/>
              <a:cs typeface="Arial" pitchFamily="34" charset="0"/>
            </a:endParaRPr>
          </a:p>
          <a:p>
            <a:pPr>
              <a:buNone/>
            </a:pPr>
            <a:r>
              <a:rPr lang="fr-FR" sz="2000" dirty="0">
                <a:latin typeface="Arial" pitchFamily="34" charset="0"/>
                <a:cs typeface="Arial" pitchFamily="34" charset="0"/>
              </a:rPr>
              <a:t>Elle a auditionné plusieurs experts </a:t>
            </a:r>
          </a:p>
          <a:p>
            <a:pPr>
              <a:buNone/>
            </a:pPr>
            <a:r>
              <a:rPr lang="fr-FR" sz="1200" dirty="0">
                <a:latin typeface="Arial" pitchFamily="34" charset="0"/>
                <a:cs typeface="Arial" pitchFamily="34" charset="0"/>
              </a:rPr>
              <a:t>M. Christian </a:t>
            </a:r>
            <a:r>
              <a:rPr lang="fr-FR" sz="1200" dirty="0" err="1">
                <a:latin typeface="Arial" pitchFamily="34" charset="0"/>
                <a:cs typeface="Arial" pitchFamily="34" charset="0"/>
              </a:rPr>
              <a:t>Lévèque</a:t>
            </a:r>
            <a:r>
              <a:rPr lang="fr-FR" sz="1200" dirty="0">
                <a:latin typeface="Arial" pitchFamily="34" charset="0"/>
                <a:cs typeface="Arial" pitchFamily="34" charset="0"/>
              </a:rPr>
              <a:t>, hydrobiologiste ; M. Jean-Paul </a:t>
            </a:r>
            <a:r>
              <a:rPr lang="fr-FR" sz="1200" dirty="0" err="1">
                <a:latin typeface="Arial" pitchFamily="34" charset="0"/>
                <a:cs typeface="Arial" pitchFamily="34" charset="0"/>
              </a:rPr>
              <a:t>Bravard</a:t>
            </a:r>
            <a:r>
              <a:rPr lang="fr-FR" sz="1200" dirty="0">
                <a:latin typeface="Arial" pitchFamily="34" charset="0"/>
                <a:cs typeface="Arial" pitchFamily="34" charset="0"/>
              </a:rPr>
              <a:t>, professeur émérite de géographie, Université Lyon 2 ; M. André </a:t>
            </a:r>
            <a:r>
              <a:rPr lang="fr-FR" sz="1200" dirty="0" err="1">
                <a:latin typeface="Arial" pitchFamily="34" charset="0"/>
                <a:cs typeface="Arial" pitchFamily="34" charset="0"/>
              </a:rPr>
              <a:t>Micoud</a:t>
            </a:r>
            <a:r>
              <a:rPr lang="fr-FR" sz="1200" dirty="0">
                <a:latin typeface="Arial" pitchFamily="34" charset="0"/>
                <a:cs typeface="Arial" pitchFamily="34" charset="0"/>
              </a:rPr>
              <a:t>, directeur de recherche honoraire, CNRS ; M. Guy </a:t>
            </a:r>
            <a:r>
              <a:rPr lang="fr-FR" sz="1200" dirty="0" err="1">
                <a:latin typeface="Arial" pitchFamily="34" charset="0"/>
                <a:cs typeface="Arial" pitchFamily="34" charset="0"/>
              </a:rPr>
              <a:t>Pustelnik</a:t>
            </a:r>
            <a:r>
              <a:rPr lang="fr-FR" sz="1200" dirty="0">
                <a:latin typeface="Arial" pitchFamily="34" charset="0"/>
                <a:cs typeface="Arial" pitchFamily="34" charset="0"/>
              </a:rPr>
              <a:t>, directeur de l’EPTB, EPIDOR ; M. Patrice Cadet, association Sauvegarde des moulins, </a:t>
            </a:r>
          </a:p>
          <a:p>
            <a:pPr>
              <a:buNone/>
            </a:pPr>
            <a:r>
              <a:rPr lang="fr-FR" sz="2000" dirty="0">
                <a:latin typeface="Arial" pitchFamily="34" charset="0"/>
                <a:cs typeface="Arial" pitchFamily="34" charset="0"/>
              </a:rPr>
              <a:t>sur le thème de la continuité écologique, dans le prolongement du </a:t>
            </a:r>
            <a:r>
              <a:rPr lang="fr-FR" sz="2000" b="1" dirty="0">
                <a:latin typeface="Arial" pitchFamily="34" charset="0"/>
                <a:cs typeface="Arial" pitchFamily="34" charset="0"/>
              </a:rPr>
              <a:t>rapport "Dubois-Vigier". </a:t>
            </a:r>
            <a:endParaRPr lang="fr-FR" sz="800" b="1" dirty="0">
              <a:latin typeface="Arial" pitchFamily="34" charset="0"/>
              <a:cs typeface="Arial" pitchFamily="34" charset="0"/>
            </a:endParaRPr>
          </a:p>
          <a:p>
            <a:pPr>
              <a:buNone/>
            </a:pPr>
            <a:endParaRPr lang="fr-FR" sz="800" b="1" dirty="0">
              <a:solidFill>
                <a:srgbClr val="7030A0"/>
              </a:solidFill>
              <a:latin typeface="Arial" pitchFamily="34" charset="0"/>
              <a:cs typeface="Arial" pitchFamily="34" charset="0"/>
            </a:endParaRPr>
          </a:p>
          <a:p>
            <a:pPr>
              <a:buNone/>
            </a:pPr>
            <a:r>
              <a:rPr lang="fr-FR" sz="2400" b="1" dirty="0">
                <a:solidFill>
                  <a:srgbClr val="7030A0"/>
                </a:solidFill>
                <a:latin typeface="Arial" pitchFamily="34" charset="0"/>
                <a:cs typeface="Arial" pitchFamily="34" charset="0"/>
              </a:rPr>
              <a:t>L’urgence :  une veille technico – politique</a:t>
            </a:r>
          </a:p>
          <a:p>
            <a:pPr>
              <a:buNone/>
            </a:pPr>
            <a:r>
              <a:rPr lang="fr-FR" sz="2400" b="1" dirty="0">
                <a:solidFill>
                  <a:srgbClr val="7030A0"/>
                </a:solidFill>
                <a:latin typeface="Arial" pitchFamily="34" charset="0"/>
                <a:cs typeface="Arial" pitchFamily="34" charset="0"/>
              </a:rPr>
              <a:t>Demain une doctrine évolutive ?</a:t>
            </a:r>
          </a:p>
          <a:p>
            <a:pPr>
              <a:buNone/>
            </a:pPr>
            <a:r>
              <a:rPr lang="fr-FR" sz="2400" b="1" dirty="0">
                <a:solidFill>
                  <a:srgbClr val="7030A0"/>
                </a:solidFill>
                <a:latin typeface="Arial" pitchFamily="34" charset="0"/>
                <a:cs typeface="Arial" pitchFamily="34" charset="0"/>
              </a:rPr>
              <a:t>		1)- Ecouter les débats</a:t>
            </a:r>
          </a:p>
          <a:p>
            <a:pPr>
              <a:buNone/>
            </a:pPr>
            <a:r>
              <a:rPr lang="fr-FR" sz="2400" b="1" dirty="0">
                <a:solidFill>
                  <a:srgbClr val="7030A0"/>
                </a:solidFill>
                <a:latin typeface="Arial" pitchFamily="34" charset="0"/>
                <a:cs typeface="Arial" pitchFamily="34" charset="0"/>
              </a:rPr>
              <a:t>		2)- Lire le rapport Dubois – Vigier</a:t>
            </a:r>
          </a:p>
          <a:p>
            <a:pPr algn="ctr">
              <a:buNone/>
            </a:pPr>
            <a:r>
              <a:rPr lang="fr-FR" sz="2400" b="1" dirty="0">
                <a:solidFill>
                  <a:srgbClr val="7030A0"/>
                </a:solidFill>
                <a:latin typeface="Arial" pitchFamily="34" charset="0"/>
                <a:cs typeface="Arial" pitchFamily="34" charset="0"/>
              </a:rPr>
              <a:t>A suivre !</a:t>
            </a:r>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23</a:t>
            </a:fld>
            <a:endParaRPr lang="fr-FR"/>
          </a:p>
        </p:txBody>
      </p:sp>
      <p:sp>
        <p:nvSpPr>
          <p:cNvPr id="7" name="Espace réservé du pied de page 6"/>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428596" y="214291"/>
            <a:ext cx="8429684" cy="2143139"/>
          </a:xfrm>
        </p:spPr>
        <p:txBody>
          <a:bodyPr anchorCtr="1">
            <a:normAutofit/>
          </a:bodyPr>
          <a:lstStyle/>
          <a:p>
            <a:pPr lvl="0" algn="ctr"/>
            <a:r>
              <a:rPr lang="fr-FR" sz="2800" b="1" dirty="0">
                <a:solidFill>
                  <a:srgbClr val="7030A0"/>
                </a:solidFill>
                <a:latin typeface="Arial" pitchFamily="34"/>
                <a:cs typeface="Arial" pitchFamily="34"/>
              </a:rPr>
              <a:t>La SOCLE et le riverain ?</a:t>
            </a:r>
            <a:br>
              <a:rPr lang="fr-FR" sz="2800" b="1" dirty="0">
                <a:solidFill>
                  <a:srgbClr val="7030A0"/>
                </a:solidFill>
                <a:latin typeface="Arial" pitchFamily="34"/>
                <a:cs typeface="Arial" pitchFamily="34"/>
              </a:rPr>
            </a:br>
            <a:r>
              <a:rPr lang="fr-FR" sz="2200" dirty="0">
                <a:solidFill>
                  <a:srgbClr val="7030A0"/>
                </a:solidFill>
                <a:latin typeface="Arial" pitchFamily="34"/>
                <a:cs typeface="Arial" pitchFamily="34"/>
              </a:rPr>
              <a:t>Quelle pédagogie auprès des élus, des riverains, </a:t>
            </a:r>
            <a:br>
              <a:rPr lang="fr-FR" sz="2200" dirty="0">
                <a:solidFill>
                  <a:srgbClr val="7030A0"/>
                </a:solidFill>
                <a:latin typeface="Arial" pitchFamily="34"/>
                <a:cs typeface="Arial" pitchFamily="34"/>
              </a:rPr>
            </a:br>
            <a:r>
              <a:rPr lang="fr-FR" sz="2200" dirty="0">
                <a:solidFill>
                  <a:srgbClr val="7030A0"/>
                </a:solidFill>
                <a:latin typeface="Arial" pitchFamily="34"/>
                <a:cs typeface="Arial" pitchFamily="34"/>
              </a:rPr>
              <a:t>des services de l’Etat</a:t>
            </a:r>
          </a:p>
        </p:txBody>
      </p:sp>
      <p:sp>
        <p:nvSpPr>
          <p:cNvPr id="3" name="Espace réservé du contenu 2"/>
          <p:cNvSpPr txBox="1">
            <a:spLocks noGrp="1"/>
          </p:cNvSpPr>
          <p:nvPr>
            <p:ph idx="4294967295"/>
          </p:nvPr>
        </p:nvSpPr>
        <p:spPr>
          <a:xfrm>
            <a:off x="179364" y="2071678"/>
            <a:ext cx="8799342" cy="4381658"/>
          </a:xfrm>
        </p:spPr>
        <p:txBody>
          <a:bodyPr>
            <a:normAutofit/>
          </a:bodyPr>
          <a:lstStyle/>
          <a:p>
            <a:pPr lvl="1" algn="ctr">
              <a:buNone/>
            </a:pPr>
            <a:endParaRPr lang="fr-FR" sz="2000" b="1" dirty="0">
              <a:solidFill>
                <a:srgbClr val="7030A0"/>
              </a:solidFill>
              <a:latin typeface="Arial" pitchFamily="34" charset="0"/>
              <a:cs typeface="Arial" pitchFamily="34" charset="0"/>
            </a:endParaRPr>
          </a:p>
          <a:p>
            <a:pPr lvl="1" algn="ctr">
              <a:buNone/>
            </a:pPr>
            <a:r>
              <a:rPr lang="fr-FR" sz="2000" b="1" dirty="0">
                <a:solidFill>
                  <a:srgbClr val="7030A0"/>
                </a:solidFill>
                <a:latin typeface="Arial" pitchFamily="34" charset="0"/>
                <a:cs typeface="Arial" pitchFamily="34" charset="0"/>
              </a:rPr>
              <a:t>Rappeler les fondamentaux, ils structurent la gouvernance</a:t>
            </a:r>
          </a:p>
          <a:p>
            <a:pPr marL="0" indent="0" algn="ctr">
              <a:lnSpc>
                <a:spcPct val="70000"/>
              </a:lnSpc>
              <a:buNone/>
            </a:pPr>
            <a:endParaRPr lang="fr-FR" sz="2400" b="1" dirty="0">
              <a:latin typeface="Arial" pitchFamily="34" charset="0"/>
              <a:cs typeface="Arial" pitchFamily="34" charset="0"/>
            </a:endParaRPr>
          </a:p>
          <a:p>
            <a:pPr marL="0" indent="0" algn="ctr">
              <a:lnSpc>
                <a:spcPct val="70000"/>
              </a:lnSpc>
              <a:buNone/>
            </a:pPr>
            <a:r>
              <a:rPr lang="fr-FR" sz="2400" b="1" dirty="0">
                <a:latin typeface="Arial" pitchFamily="34" charset="0"/>
                <a:cs typeface="Arial" pitchFamily="34" charset="0"/>
              </a:rPr>
              <a:t>L’article 33 de la loi du 16 septembre 1807 existe toujours </a:t>
            </a:r>
            <a:r>
              <a:rPr lang="fr-FR" sz="2600" b="1" dirty="0">
                <a:latin typeface="Arial" pitchFamily="34" charset="0"/>
                <a:cs typeface="Arial" pitchFamily="34" charset="0"/>
              </a:rPr>
              <a:t>!</a:t>
            </a:r>
          </a:p>
          <a:p>
            <a:pPr lvl="0" algn="ctr">
              <a:lnSpc>
                <a:spcPct val="70000"/>
              </a:lnSpc>
              <a:buNone/>
            </a:pPr>
            <a:endParaRPr lang="fr-FR" sz="2600" b="1" dirty="0">
              <a:latin typeface="Arial" pitchFamily="34" charset="0"/>
              <a:cs typeface="Arial" pitchFamily="34" charset="0"/>
            </a:endParaRPr>
          </a:p>
          <a:p>
            <a:pPr lvl="0" algn="ctr">
              <a:lnSpc>
                <a:spcPct val="70000"/>
              </a:lnSpc>
              <a:buNone/>
            </a:pPr>
            <a:r>
              <a:rPr lang="fr-FR" sz="2600" b="1" dirty="0">
                <a:solidFill>
                  <a:srgbClr val="7030A0"/>
                </a:solidFill>
                <a:latin typeface="Arial" pitchFamily="34" charset="0"/>
                <a:cs typeface="Arial" pitchFamily="34" charset="0"/>
              </a:rPr>
              <a:t>Le propriétaire riverain est tenu </a:t>
            </a:r>
          </a:p>
          <a:p>
            <a:pPr lvl="0" algn="ctr">
              <a:lnSpc>
                <a:spcPct val="70000"/>
              </a:lnSpc>
              <a:buNone/>
            </a:pPr>
            <a:r>
              <a:rPr lang="fr-FR" sz="2600" b="1" dirty="0">
                <a:solidFill>
                  <a:srgbClr val="7030A0"/>
                </a:solidFill>
                <a:latin typeface="Arial" pitchFamily="34" charset="0"/>
                <a:cs typeface="Arial" pitchFamily="34" charset="0"/>
              </a:rPr>
              <a:t>à un entretien régulier du cours d'eau. </a:t>
            </a:r>
          </a:p>
          <a:p>
            <a:pPr lvl="0" algn="ctr">
              <a:lnSpc>
                <a:spcPct val="70000"/>
              </a:lnSpc>
              <a:buNone/>
            </a:pPr>
            <a:endParaRPr lang="fr-FR" sz="2600" b="1" dirty="0">
              <a:solidFill>
                <a:srgbClr val="7030A0"/>
              </a:solidFill>
              <a:latin typeface="Arial" pitchFamily="34" charset="0"/>
              <a:cs typeface="Arial" pitchFamily="34" charset="0"/>
            </a:endParaRPr>
          </a:p>
          <a:p>
            <a:pPr lvl="0" algn="ctr">
              <a:lnSpc>
                <a:spcPct val="70000"/>
              </a:lnSpc>
              <a:buNone/>
            </a:pPr>
            <a:r>
              <a:rPr lang="fr-FR" sz="2000" b="1" dirty="0">
                <a:latin typeface="Arial" pitchFamily="34" charset="0"/>
                <a:cs typeface="Arial" pitchFamily="34" charset="0"/>
              </a:rPr>
              <a:t>Pas de </a:t>
            </a:r>
            <a:r>
              <a:rPr lang="fr-FR" sz="2000" b="1" dirty="0" smtClean="0">
                <a:latin typeface="Arial" pitchFamily="34" charset="0"/>
                <a:cs typeface="Arial" pitchFamily="34" charset="0"/>
              </a:rPr>
              <a:t>SOCLE. Pas </a:t>
            </a:r>
            <a:r>
              <a:rPr lang="fr-FR" sz="2000" b="1" dirty="0">
                <a:latin typeface="Arial" pitchFamily="34" charset="0"/>
                <a:cs typeface="Arial" pitchFamily="34" charset="0"/>
              </a:rPr>
              <a:t>de </a:t>
            </a:r>
            <a:r>
              <a:rPr lang="fr-FR" sz="2000" b="1" dirty="0" smtClean="0">
                <a:latin typeface="Arial" pitchFamily="34" charset="0"/>
                <a:cs typeface="Arial" pitchFamily="34" charset="0"/>
              </a:rPr>
              <a:t>Stratégie. </a:t>
            </a:r>
          </a:p>
          <a:p>
            <a:pPr lvl="0" algn="ctr">
              <a:lnSpc>
                <a:spcPct val="70000"/>
              </a:lnSpc>
              <a:buNone/>
            </a:pPr>
            <a:r>
              <a:rPr lang="fr-FR" sz="2000" b="1" dirty="0" smtClean="0">
                <a:latin typeface="Arial" pitchFamily="34" charset="0"/>
                <a:cs typeface="Arial" pitchFamily="34" charset="0"/>
              </a:rPr>
              <a:t>Sans </a:t>
            </a:r>
            <a:r>
              <a:rPr lang="fr-FR" sz="2000" b="1" dirty="0">
                <a:latin typeface="Arial" pitchFamily="34" charset="0"/>
                <a:cs typeface="Arial" pitchFamily="34" charset="0"/>
              </a:rPr>
              <a:t>transparence </a:t>
            </a:r>
            <a:r>
              <a:rPr lang="fr-FR" sz="2000" b="1" dirty="0" smtClean="0">
                <a:latin typeface="Arial" pitchFamily="34" charset="0"/>
                <a:cs typeface="Arial" pitchFamily="34" charset="0"/>
              </a:rPr>
              <a:t>juridique,</a:t>
            </a:r>
          </a:p>
          <a:p>
            <a:pPr lvl="0" algn="ctr">
              <a:lnSpc>
                <a:spcPct val="70000"/>
              </a:lnSpc>
              <a:buNone/>
            </a:pPr>
            <a:r>
              <a:rPr lang="fr-FR" sz="2000" b="1" dirty="0" smtClean="0">
                <a:latin typeface="Arial" pitchFamily="34" charset="0"/>
                <a:cs typeface="Arial" pitchFamily="34" charset="0"/>
              </a:rPr>
              <a:t> </a:t>
            </a:r>
            <a:r>
              <a:rPr lang="fr-FR" sz="2000" b="1" dirty="0">
                <a:latin typeface="Arial" pitchFamily="34" charset="0"/>
                <a:cs typeface="Arial" pitchFamily="34" charset="0"/>
              </a:rPr>
              <a:t>A</a:t>
            </a:r>
            <a:r>
              <a:rPr lang="fr-FR" sz="2000" b="1" dirty="0" smtClean="0">
                <a:latin typeface="Arial" pitchFamily="34" charset="0"/>
                <a:cs typeface="Arial" pitchFamily="34" charset="0"/>
              </a:rPr>
              <a:t>uprès </a:t>
            </a:r>
            <a:r>
              <a:rPr lang="fr-FR" sz="2000" b="1" dirty="0">
                <a:latin typeface="Arial" pitchFamily="34" charset="0"/>
                <a:cs typeface="Arial" pitchFamily="34" charset="0"/>
              </a:rPr>
              <a:t>des riverains et des citoyens</a:t>
            </a:r>
          </a:p>
          <a:p>
            <a:pPr marL="0" indent="0">
              <a:lnSpc>
                <a:spcPct val="70000"/>
              </a:lnSpc>
              <a:buNone/>
            </a:pPr>
            <a:endParaRPr lang="fr-FR" b="1" dirty="0">
              <a:latin typeface="Arial" pitchFamily="34"/>
              <a:cs typeface="Arial" pitchFamily="34"/>
            </a:endParaRPr>
          </a:p>
          <a:p>
            <a:pPr marL="0" indent="0">
              <a:lnSpc>
                <a:spcPct val="70000"/>
              </a:lnSpc>
              <a:buNone/>
            </a:pPr>
            <a:endParaRPr lang="fr-FR" b="1" dirty="0">
              <a:latin typeface="Arial" pitchFamily="34"/>
              <a:cs typeface="Arial" pitchFamily="34"/>
            </a:endParaRPr>
          </a:p>
          <a:p>
            <a:pPr marL="0" indent="0">
              <a:lnSpc>
                <a:spcPct val="70000"/>
              </a:lnSpc>
              <a:buNone/>
            </a:pPr>
            <a:endParaRPr lang="fr-FR" b="1" dirty="0">
              <a:latin typeface="Arial" pitchFamily="34"/>
              <a:cs typeface="Arial" pitchFamily="34"/>
            </a:endParaRPr>
          </a:p>
          <a:p>
            <a:pPr lvl="0">
              <a:lnSpc>
                <a:spcPct val="70000"/>
              </a:lnSpc>
            </a:pPr>
            <a:endParaRPr lang="fr-FR" sz="1300" b="1" dirty="0">
              <a:latin typeface="Arial" pitchFamily="34"/>
              <a:cs typeface="Arial" pitchFamily="34"/>
            </a:endParaRPr>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24</a:t>
            </a:fld>
            <a:endParaRPr lang="fr-FR"/>
          </a:p>
        </p:txBody>
      </p:sp>
      <p:sp>
        <p:nvSpPr>
          <p:cNvPr id="8" name="Espace réservé du pied de page 7"/>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1718960893"/>
      </p:ext>
    </p:extLst>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2582858"/>
          </a:xfrm>
        </p:spPr>
        <p:txBody>
          <a:bodyPr>
            <a:normAutofit fontScale="90000"/>
          </a:bodyPr>
          <a:lstStyle/>
          <a:p>
            <a:r>
              <a:rPr lang="fr-FR" sz="2400" b="1" dirty="0">
                <a:solidFill>
                  <a:srgbClr val="7030A0"/>
                </a:solidFill>
                <a:latin typeface="Arial" pitchFamily="34" charset="0"/>
                <a:cs typeface="Arial" pitchFamily="34" charset="0"/>
              </a:rPr>
              <a:t/>
            </a:r>
            <a:br>
              <a:rPr lang="fr-FR" sz="2400" b="1" dirty="0">
                <a:solidFill>
                  <a:srgbClr val="7030A0"/>
                </a:solidFill>
                <a:latin typeface="Arial" pitchFamily="34" charset="0"/>
                <a:cs typeface="Arial" pitchFamily="34" charset="0"/>
              </a:rPr>
            </a:br>
            <a:r>
              <a:rPr lang="fr-FR" sz="2400" b="1" dirty="0">
                <a:solidFill>
                  <a:srgbClr val="7030A0"/>
                </a:solidFill>
                <a:latin typeface="Arial" pitchFamily="34" charset="0"/>
                <a:cs typeface="Arial" pitchFamily="34" charset="0"/>
              </a:rPr>
              <a:t/>
            </a:r>
            <a:br>
              <a:rPr lang="fr-FR" sz="2400" b="1" dirty="0">
                <a:solidFill>
                  <a:srgbClr val="7030A0"/>
                </a:solidFill>
                <a:latin typeface="Arial" pitchFamily="34" charset="0"/>
                <a:cs typeface="Arial" pitchFamily="34" charset="0"/>
              </a:rPr>
            </a:br>
            <a:r>
              <a:rPr lang="fr-FR" sz="2400" b="1" dirty="0">
                <a:solidFill>
                  <a:srgbClr val="7030A0"/>
                </a:solidFill>
                <a:latin typeface="Arial" pitchFamily="34" charset="0"/>
                <a:cs typeface="Arial" pitchFamily="34" charset="0"/>
              </a:rPr>
              <a:t>Rappeler les fondamentaux, ils structurent la gouvernance</a:t>
            </a:r>
            <a:br>
              <a:rPr lang="fr-FR" sz="2400" b="1" dirty="0">
                <a:solidFill>
                  <a:srgbClr val="7030A0"/>
                </a:solidFill>
                <a:latin typeface="Arial" pitchFamily="34" charset="0"/>
                <a:cs typeface="Arial" pitchFamily="34" charset="0"/>
              </a:rPr>
            </a:br>
            <a:r>
              <a:rPr lang="fr-FR" sz="2400" b="1" dirty="0">
                <a:solidFill>
                  <a:srgbClr val="7030A0"/>
                </a:solidFill>
                <a:latin typeface="Arial" pitchFamily="34" charset="0"/>
                <a:cs typeface="Arial" pitchFamily="34" charset="0"/>
              </a:rPr>
              <a:t/>
            </a:r>
            <a:br>
              <a:rPr lang="fr-FR" sz="2400" b="1" dirty="0">
                <a:solidFill>
                  <a:srgbClr val="7030A0"/>
                </a:solidFill>
                <a:latin typeface="Arial" pitchFamily="34" charset="0"/>
                <a:cs typeface="Arial" pitchFamily="34" charset="0"/>
              </a:rPr>
            </a:br>
            <a:r>
              <a:rPr lang="fr-FR" sz="2200" b="1" dirty="0">
                <a:solidFill>
                  <a:srgbClr val="7030A0"/>
                </a:solidFill>
                <a:latin typeface="Arial" pitchFamily="34" charset="0"/>
                <a:cs typeface="Arial" pitchFamily="34" charset="0"/>
              </a:rPr>
              <a:t>Le transfert de la compétence </a:t>
            </a:r>
            <a:r>
              <a:rPr lang="fr-FR" sz="2200" b="1" dirty="0" err="1">
                <a:solidFill>
                  <a:srgbClr val="7030A0"/>
                </a:solidFill>
                <a:latin typeface="Arial" pitchFamily="34" charset="0"/>
                <a:cs typeface="Arial" pitchFamily="34" charset="0"/>
              </a:rPr>
              <a:t>Gemapi</a:t>
            </a:r>
            <a:r>
              <a:rPr lang="fr-FR" sz="2200" b="1" dirty="0">
                <a:solidFill>
                  <a:srgbClr val="7030A0"/>
                </a:solidFill>
                <a:latin typeface="Arial" pitchFamily="34" charset="0"/>
                <a:cs typeface="Arial" pitchFamily="34" charset="0"/>
              </a:rPr>
              <a:t>,</a:t>
            </a:r>
            <a:br>
              <a:rPr lang="fr-FR" sz="2200" b="1" dirty="0">
                <a:solidFill>
                  <a:srgbClr val="7030A0"/>
                </a:solidFill>
                <a:latin typeface="Arial" pitchFamily="34" charset="0"/>
                <a:cs typeface="Arial" pitchFamily="34" charset="0"/>
              </a:rPr>
            </a:br>
            <a:r>
              <a:rPr lang="fr-FR" sz="2200" b="1" dirty="0">
                <a:solidFill>
                  <a:srgbClr val="7030A0"/>
                </a:solidFill>
                <a:latin typeface="Arial" pitchFamily="34" charset="0"/>
                <a:cs typeface="Arial" pitchFamily="34" charset="0"/>
              </a:rPr>
              <a:t>n’entraîne pas de transfert de propriété des cours d’eau, </a:t>
            </a:r>
            <a:br>
              <a:rPr lang="fr-FR" sz="2200" b="1" dirty="0">
                <a:solidFill>
                  <a:srgbClr val="7030A0"/>
                </a:solidFill>
                <a:latin typeface="Arial" pitchFamily="34" charset="0"/>
                <a:cs typeface="Arial" pitchFamily="34" charset="0"/>
              </a:rPr>
            </a:br>
            <a:r>
              <a:rPr lang="fr-FR" sz="2200" dirty="0">
                <a:solidFill>
                  <a:srgbClr val="7030A0"/>
                </a:solidFill>
                <a:latin typeface="Arial" pitchFamily="34" charset="0"/>
                <a:cs typeface="Arial" pitchFamily="34" charset="0"/>
              </a:rPr>
              <a:t>de sorte que le propriétaire riverain reste le premier responsable de l’entretien des cours d’eau non domaniaux.</a:t>
            </a:r>
            <a:r>
              <a:rPr lang="fr-FR" dirty="0"/>
              <a:t/>
            </a:r>
            <a:br>
              <a:rPr lang="fr-FR" dirty="0"/>
            </a:br>
            <a:endParaRPr lang="fr-FR" dirty="0"/>
          </a:p>
        </p:txBody>
      </p:sp>
      <p:sp>
        <p:nvSpPr>
          <p:cNvPr id="3" name="Espace réservé du contenu 2"/>
          <p:cNvSpPr>
            <a:spLocks noGrp="1"/>
          </p:cNvSpPr>
          <p:nvPr>
            <p:ph idx="1"/>
          </p:nvPr>
        </p:nvSpPr>
        <p:spPr>
          <a:xfrm>
            <a:off x="457200" y="2857496"/>
            <a:ext cx="8229600" cy="3357586"/>
          </a:xfrm>
        </p:spPr>
        <p:txBody>
          <a:bodyPr>
            <a:normAutofit fontScale="92500" lnSpcReduction="10000"/>
          </a:bodyPr>
          <a:lstStyle/>
          <a:p>
            <a:pPr algn="just">
              <a:buNone/>
            </a:pPr>
            <a:r>
              <a:rPr lang="fr-FR" dirty="0"/>
              <a:t> </a:t>
            </a:r>
            <a:r>
              <a:rPr lang="fr-FR" sz="1900" dirty="0">
                <a:latin typeface="Arial" pitchFamily="34" charset="0"/>
                <a:cs typeface="Arial" pitchFamily="34" charset="0"/>
              </a:rPr>
              <a:t>L’article 59 de la loi MAPTAM  a expressément prévu, en intégrant une disposition spécifique, dans un texte propre aux communautés d’agglomération (CGCT, art. L.5216-7), que l’exercice de la compétence </a:t>
            </a:r>
            <a:r>
              <a:rPr lang="fr-FR" sz="1900" dirty="0" err="1">
                <a:latin typeface="Arial" pitchFamily="34" charset="0"/>
                <a:cs typeface="Arial" pitchFamily="34" charset="0"/>
              </a:rPr>
              <a:t>Gemapi</a:t>
            </a:r>
            <a:r>
              <a:rPr lang="fr-FR" sz="1900" dirty="0">
                <a:latin typeface="Arial" pitchFamily="34" charset="0"/>
                <a:cs typeface="Arial" pitchFamily="34" charset="0"/>
              </a:rPr>
              <a:t> par les EPCI s’effectue :</a:t>
            </a:r>
          </a:p>
          <a:p>
            <a:pPr algn="just">
              <a:buNone/>
            </a:pPr>
            <a:endParaRPr lang="fr-FR" sz="1900" dirty="0">
              <a:latin typeface="Arial" pitchFamily="34" charset="0"/>
              <a:cs typeface="Arial" pitchFamily="34" charset="0"/>
            </a:endParaRPr>
          </a:p>
          <a:p>
            <a:pPr algn="just">
              <a:buNone/>
            </a:pPr>
            <a:r>
              <a:rPr lang="fr-FR" sz="2300" i="1" dirty="0">
                <a:latin typeface="Arial" pitchFamily="34" charset="0"/>
                <a:cs typeface="Arial" pitchFamily="34" charset="0"/>
              </a:rPr>
              <a:t>« sans préjudice de l’obligation d’entretien régulier du cours d’eau par le propriétaire riverain prévue à l’article L.215-14 du même code, ni des missions exercées par les associations syndicales de propriétaires prévues par l’ordonnance n°2004-632 du 1</a:t>
            </a:r>
            <a:r>
              <a:rPr lang="fr-FR" sz="2300" i="1" baseline="30000" dirty="0">
                <a:latin typeface="Arial" pitchFamily="34" charset="0"/>
                <a:cs typeface="Arial" pitchFamily="34" charset="0"/>
              </a:rPr>
              <a:t>er</a:t>
            </a:r>
            <a:r>
              <a:rPr lang="fr-FR" sz="2300" i="1" dirty="0">
                <a:latin typeface="Arial" pitchFamily="34" charset="0"/>
                <a:cs typeface="Arial" pitchFamily="34" charset="0"/>
              </a:rPr>
              <a:t> juillet 2004 relative aux associations syndicales de propriétaires ». </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25</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a:xfrm>
            <a:off x="195840" y="1"/>
            <a:ext cx="8490240" cy="1857363"/>
          </a:xfrm>
        </p:spPr>
        <p:txBody>
          <a:bodyPr>
            <a:normAutofit/>
          </a:bodyPr>
          <a:lstStyle/>
          <a:p>
            <a:pPr lvl="1" algn="ctr" rtl="0">
              <a:spcBef>
                <a:spcPct val="0"/>
              </a:spcBef>
            </a:pPr>
            <a:r>
              <a:rPr lang="fr-FR" sz="2000" b="1" dirty="0">
                <a:solidFill>
                  <a:srgbClr val="7030A0"/>
                </a:solidFill>
                <a:latin typeface="Arial" pitchFamily="34" charset="0"/>
                <a:cs typeface="Arial" pitchFamily="34" charset="0"/>
              </a:rPr>
              <a:t/>
            </a:r>
            <a:br>
              <a:rPr lang="fr-FR" sz="2000" b="1" dirty="0">
                <a:solidFill>
                  <a:srgbClr val="7030A0"/>
                </a:solidFill>
                <a:latin typeface="Arial" pitchFamily="34" charset="0"/>
                <a:cs typeface="Arial" pitchFamily="34" charset="0"/>
              </a:rPr>
            </a:br>
            <a:r>
              <a:rPr lang="fr-FR" sz="2000" b="1" dirty="0">
                <a:solidFill>
                  <a:srgbClr val="7030A0"/>
                </a:solidFill>
                <a:latin typeface="Arial" pitchFamily="34" charset="0"/>
                <a:cs typeface="Arial" pitchFamily="34" charset="0"/>
              </a:rPr>
              <a:t>Rappeler les fondamentaux, ils structurent la gouvernance</a:t>
            </a:r>
            <a:br>
              <a:rPr lang="fr-FR" sz="2000" b="1" dirty="0">
                <a:solidFill>
                  <a:srgbClr val="7030A0"/>
                </a:solidFill>
                <a:latin typeface="Arial" pitchFamily="34" charset="0"/>
                <a:cs typeface="Arial" pitchFamily="34" charset="0"/>
              </a:rPr>
            </a:br>
            <a:r>
              <a:rPr lang="fr-FR" sz="2000" b="1" dirty="0">
                <a:solidFill>
                  <a:srgbClr val="7030A0"/>
                </a:solidFill>
                <a:latin typeface="Arial" pitchFamily="34" charset="0"/>
                <a:cs typeface="Arial" pitchFamily="34" charset="0"/>
              </a:rPr>
              <a:t/>
            </a:r>
            <a:br>
              <a:rPr lang="fr-FR" sz="2000" b="1" dirty="0">
                <a:solidFill>
                  <a:srgbClr val="7030A0"/>
                </a:solidFill>
                <a:latin typeface="Arial" pitchFamily="34" charset="0"/>
                <a:cs typeface="Arial" pitchFamily="34" charset="0"/>
              </a:rPr>
            </a:br>
            <a:r>
              <a:rPr lang="fr-FR" sz="2000" b="1" dirty="0">
                <a:solidFill>
                  <a:srgbClr val="7030A0"/>
                </a:solidFill>
                <a:latin typeface="Times New Roman" pitchFamily="18" charset="0"/>
              </a:rPr>
              <a:t>L’Article L215-14 </a:t>
            </a:r>
            <a:r>
              <a:rPr lang="fr-FR" sz="2000" dirty="0">
                <a:solidFill>
                  <a:srgbClr val="7030A0"/>
                </a:solidFill>
                <a:latin typeface="Times New Roman" pitchFamily="18" charset="0"/>
              </a:rPr>
              <a:t>du</a:t>
            </a:r>
            <a:r>
              <a:rPr lang="fr-FR" sz="2000" b="1" dirty="0">
                <a:solidFill>
                  <a:srgbClr val="7030A0"/>
                </a:solidFill>
                <a:latin typeface="Times New Roman" pitchFamily="18" charset="0"/>
              </a:rPr>
              <a:t> </a:t>
            </a:r>
            <a:r>
              <a:rPr lang="fr-FR" sz="2000" dirty="0">
                <a:solidFill>
                  <a:srgbClr val="7030A0"/>
                </a:solidFill>
                <a:latin typeface="Times New Roman" pitchFamily="18" charset="0"/>
              </a:rPr>
              <a:t>Code de l’Environnement</a:t>
            </a:r>
            <a:r>
              <a:rPr lang="fr-FR" sz="2800" dirty="0">
                <a:solidFill>
                  <a:srgbClr val="7030A0"/>
                </a:solidFill>
                <a:latin typeface="Times New Roman" pitchFamily="18" charset="0"/>
              </a:rPr>
              <a:t/>
            </a:r>
            <a:br>
              <a:rPr lang="fr-FR" sz="2800" dirty="0">
                <a:solidFill>
                  <a:srgbClr val="7030A0"/>
                </a:solidFill>
                <a:latin typeface="Times New Roman" pitchFamily="18" charset="0"/>
              </a:rPr>
            </a:br>
            <a:r>
              <a:rPr lang="fr-FR" sz="1600" dirty="0">
                <a:latin typeface="Times New Roman" pitchFamily="18" charset="0"/>
              </a:rPr>
              <a:t>Modifié par la Loi n°2006-1772 du 30 décembre 2006 – art.8 - JORF 31 décembre 2006  </a:t>
            </a:r>
          </a:p>
        </p:txBody>
      </p:sp>
      <p:sp>
        <p:nvSpPr>
          <p:cNvPr id="4" name="Rectangle 3"/>
          <p:cNvSpPr/>
          <p:nvPr/>
        </p:nvSpPr>
        <p:spPr>
          <a:xfrm>
            <a:off x="357158" y="1714488"/>
            <a:ext cx="8286808" cy="4155640"/>
          </a:xfrm>
          <a:prstGeom prst="rect">
            <a:avLst/>
          </a:prstGeom>
        </p:spPr>
        <p:txBody>
          <a:bodyPr wrap="square" lIns="82945" tIns="41473" rIns="82945" bIns="41473">
            <a:spAutoFit/>
          </a:bodyPr>
          <a:lstStyle/>
          <a:p>
            <a:pPr>
              <a:lnSpc>
                <a:spcPct val="90000"/>
              </a:lnSpc>
              <a:buFontTx/>
              <a:buNone/>
              <a:defRPr/>
            </a:pPr>
            <a:endParaRPr lang="fr-FR" sz="2200" dirty="0">
              <a:latin typeface="Times New Roman" pitchFamily="18" charset="0"/>
            </a:endParaRPr>
          </a:p>
          <a:p>
            <a:pPr>
              <a:lnSpc>
                <a:spcPct val="90000"/>
              </a:lnSpc>
              <a:buFontTx/>
              <a:buNone/>
              <a:defRPr/>
            </a:pPr>
            <a:r>
              <a:rPr lang="fr-FR" sz="2000" dirty="0">
                <a:latin typeface="Arial" pitchFamily="34" charset="0"/>
                <a:cs typeface="Arial" pitchFamily="34" charset="0"/>
              </a:rPr>
              <a:t>Sans préjudice de articles 556 </a:t>
            </a:r>
            <a:r>
              <a:rPr lang="fr-FR" sz="1600" i="1" dirty="0">
                <a:latin typeface="Arial" pitchFamily="34" charset="0"/>
                <a:cs typeface="Arial" pitchFamily="34" charset="0"/>
              </a:rPr>
              <a:t>(les atterrissements, alluvions profitent au propriétaire riverain) </a:t>
            </a:r>
            <a:r>
              <a:rPr lang="fr-FR" sz="2000" dirty="0">
                <a:latin typeface="Arial" pitchFamily="34" charset="0"/>
                <a:cs typeface="Arial" pitchFamily="34" charset="0"/>
              </a:rPr>
              <a:t>et 557, </a:t>
            </a:r>
            <a:r>
              <a:rPr lang="fr-FR" sz="1400" i="1" dirty="0">
                <a:latin typeface="Arial" pitchFamily="34" charset="0"/>
                <a:cs typeface="Arial" pitchFamily="34" charset="0"/>
              </a:rPr>
              <a:t>(sans que le riverain du côté opposé y puisse réclamer le terrain qu’il a perdu) </a:t>
            </a:r>
            <a:r>
              <a:rPr lang="fr-FR" sz="2000" dirty="0">
                <a:latin typeface="Arial" pitchFamily="34" charset="0"/>
                <a:cs typeface="Arial" pitchFamily="34" charset="0"/>
              </a:rPr>
              <a:t>du code civil et des chapitres Ier, II, IV, VI et VII du présent titre, le propriétaire riverain est tenu à un entretien régulier du cours d'eau. </a:t>
            </a:r>
          </a:p>
          <a:p>
            <a:pPr>
              <a:lnSpc>
                <a:spcPct val="90000"/>
              </a:lnSpc>
              <a:buFontTx/>
              <a:buNone/>
              <a:defRPr/>
            </a:pPr>
            <a:endParaRPr lang="fr-FR" sz="2200" dirty="0">
              <a:latin typeface="Times New Roman" pitchFamily="18" charset="0"/>
            </a:endParaRPr>
          </a:p>
          <a:p>
            <a:pPr algn="just">
              <a:lnSpc>
                <a:spcPct val="90000"/>
              </a:lnSpc>
              <a:buFontTx/>
              <a:buNone/>
              <a:defRPr/>
            </a:pPr>
            <a:r>
              <a:rPr lang="fr-FR" sz="2200" i="1" dirty="0">
                <a:latin typeface="Times New Roman" pitchFamily="18" charset="0"/>
              </a:rPr>
              <a:t>« …L'entretien régulier a pour objet de maintenir le cours d'eau dans son profil d'équilibre, de permettre l'écoulement naturel des eaux et de contribuer à son bon état écologique ou, le cas échéant, à son bon potentiel écologique notamment par enlèvement des embâcles, débris et atterrissements, flottants ou non, par élagage ou recépage de la végétation des rives…. »</a:t>
            </a:r>
          </a:p>
          <a:p>
            <a:pPr>
              <a:lnSpc>
                <a:spcPct val="90000"/>
              </a:lnSpc>
              <a:buFontTx/>
              <a:buNone/>
              <a:defRPr/>
            </a:pPr>
            <a:endParaRPr lang="fr-FR" sz="2200" dirty="0">
              <a:latin typeface="Times New Roman" pitchFamily="18" charset="0"/>
            </a:endParaRPr>
          </a:p>
          <a:p>
            <a:pPr>
              <a:lnSpc>
                <a:spcPct val="90000"/>
              </a:lnSpc>
              <a:buFontTx/>
              <a:buNone/>
              <a:defRPr/>
            </a:pPr>
            <a:r>
              <a:rPr lang="fr-FR" sz="1600" dirty="0">
                <a:latin typeface="Times New Roman" pitchFamily="18" charset="0"/>
              </a:rPr>
              <a:t>Un décret en Conseil d'Etat détermine les conditions d'application du présent article</a:t>
            </a:r>
            <a:endParaRPr lang="fr-FR" sz="1600" dirty="0"/>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26</a:t>
            </a:fld>
            <a:endParaRPr lang="fr-FR"/>
          </a:p>
        </p:txBody>
      </p:sp>
      <p:sp>
        <p:nvSpPr>
          <p:cNvPr id="6" name="Espace réservé du pied de page 5"/>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p:nvPr>
        </p:nvSpPr>
        <p:spPr>
          <a:xfrm>
            <a:off x="0" y="0"/>
            <a:ext cx="9144000" cy="1714488"/>
          </a:xfrm>
        </p:spPr>
        <p:txBody>
          <a:bodyPr>
            <a:normAutofit/>
          </a:bodyPr>
          <a:lstStyle/>
          <a:p>
            <a:pPr lvl="1" algn="ctr" rtl="0">
              <a:spcBef>
                <a:spcPct val="0"/>
              </a:spcBef>
            </a:pPr>
            <a:r>
              <a:rPr lang="fr-FR" sz="2500" b="1" dirty="0">
                <a:solidFill>
                  <a:schemeClr val="accent2"/>
                </a:solidFill>
                <a:latin typeface="Times New Roman" pitchFamily="18" charset="0"/>
              </a:rPr>
              <a:t/>
            </a:r>
            <a:br>
              <a:rPr lang="fr-FR" sz="2500" b="1" dirty="0">
                <a:solidFill>
                  <a:schemeClr val="accent2"/>
                </a:solidFill>
                <a:latin typeface="Times New Roman" pitchFamily="18" charset="0"/>
              </a:rPr>
            </a:br>
            <a:r>
              <a:rPr lang="fr-FR" sz="2000" b="1" dirty="0">
                <a:solidFill>
                  <a:srgbClr val="7030A0"/>
                </a:solidFill>
                <a:latin typeface="Arial" pitchFamily="34" charset="0"/>
                <a:cs typeface="Arial" pitchFamily="34" charset="0"/>
              </a:rPr>
              <a:t>Rappeler les fondamentaux, ils structurent la gouvernance</a:t>
            </a:r>
            <a:br>
              <a:rPr lang="fr-FR" sz="2000" b="1" dirty="0">
                <a:solidFill>
                  <a:srgbClr val="7030A0"/>
                </a:solidFill>
                <a:latin typeface="Arial" pitchFamily="34" charset="0"/>
                <a:cs typeface="Arial" pitchFamily="34" charset="0"/>
              </a:rPr>
            </a:br>
            <a:r>
              <a:rPr lang="fr-FR" sz="2200" dirty="0">
                <a:solidFill>
                  <a:srgbClr val="7030A0"/>
                </a:solidFill>
                <a:latin typeface="Times New Roman" pitchFamily="18" charset="0"/>
              </a:rPr>
              <a:t> </a:t>
            </a:r>
            <a:r>
              <a:rPr lang="fr-FR" sz="2400" dirty="0">
                <a:solidFill>
                  <a:srgbClr val="7030A0"/>
                </a:solidFill>
                <a:latin typeface="Times New Roman" pitchFamily="18" charset="0"/>
              </a:rPr>
              <a:t>L’</a:t>
            </a:r>
            <a:r>
              <a:rPr lang="fr-FR" sz="2400" b="1" dirty="0">
                <a:solidFill>
                  <a:srgbClr val="7030A0"/>
                </a:solidFill>
                <a:latin typeface="Times New Roman" pitchFamily="18" charset="0"/>
              </a:rPr>
              <a:t>Article L215-16 </a:t>
            </a:r>
            <a:r>
              <a:rPr lang="fr-FR" sz="2000" dirty="0">
                <a:solidFill>
                  <a:srgbClr val="7030A0"/>
                </a:solidFill>
                <a:latin typeface="Times New Roman" pitchFamily="18" charset="0"/>
              </a:rPr>
              <a:t>du</a:t>
            </a:r>
            <a:r>
              <a:rPr lang="fr-FR" sz="2400" b="1" dirty="0">
                <a:solidFill>
                  <a:srgbClr val="7030A0"/>
                </a:solidFill>
                <a:latin typeface="Times New Roman" pitchFamily="18" charset="0"/>
              </a:rPr>
              <a:t> </a:t>
            </a:r>
            <a:r>
              <a:rPr lang="fr-FR" sz="2000" dirty="0">
                <a:solidFill>
                  <a:srgbClr val="7030A0"/>
                </a:solidFill>
                <a:latin typeface="Times New Roman" pitchFamily="18" charset="0"/>
              </a:rPr>
              <a:t>Code  de l’Environnement </a:t>
            </a:r>
            <a:r>
              <a:rPr lang="fr-FR" sz="2900" dirty="0">
                <a:solidFill>
                  <a:schemeClr val="accent2"/>
                </a:solidFill>
                <a:latin typeface="Times New Roman" pitchFamily="18" charset="0"/>
              </a:rPr>
              <a:t/>
            </a:r>
            <a:br>
              <a:rPr lang="fr-FR" sz="2900" dirty="0">
                <a:solidFill>
                  <a:schemeClr val="accent2"/>
                </a:solidFill>
                <a:latin typeface="Times New Roman" pitchFamily="18" charset="0"/>
              </a:rPr>
            </a:br>
            <a:r>
              <a:rPr lang="fr-FR" sz="1800" dirty="0">
                <a:latin typeface="Times New Roman" pitchFamily="18" charset="0"/>
              </a:rPr>
              <a:t>Modifié par </a:t>
            </a:r>
            <a:r>
              <a:rPr lang="fr-FR" dirty="0">
                <a:latin typeface="Times New Roman" pitchFamily="18" charset="0"/>
              </a:rPr>
              <a:t>la Loi n°2006-1772 du 30 décembre 2006 – art.8 - JORF 31 décembre 2006 </a:t>
            </a:r>
            <a:r>
              <a:rPr lang="fr-FR" sz="1800" dirty="0">
                <a:latin typeface="Times New Roman" pitchFamily="18" charset="0"/>
              </a:rPr>
              <a:t> </a:t>
            </a:r>
            <a:r>
              <a:rPr lang="fr-FR" sz="1800" dirty="0"/>
              <a:t/>
            </a:r>
            <a:br>
              <a:rPr lang="fr-FR" sz="1800" dirty="0"/>
            </a:br>
            <a:endParaRPr lang="fr-FR" sz="1800" dirty="0"/>
          </a:p>
        </p:txBody>
      </p:sp>
      <p:sp>
        <p:nvSpPr>
          <p:cNvPr id="33794" name="Rectangle 3"/>
          <p:cNvSpPr>
            <a:spLocks noGrp="1"/>
          </p:cNvSpPr>
          <p:nvPr>
            <p:ph type="body" idx="4294967295"/>
          </p:nvPr>
        </p:nvSpPr>
        <p:spPr bwMode="auto">
          <a:xfrm>
            <a:off x="357158" y="1428736"/>
            <a:ext cx="8501121" cy="4939860"/>
          </a:xfrm>
          <a:noFill/>
        </p:spPr>
        <p:txBody>
          <a:bodyPr vert="horz" numCol="1" anchor="t" anchorCtr="0" compatLnSpc="1">
            <a:prstTxWarp prst="textNoShape">
              <a:avLst/>
            </a:prstTxWarp>
            <a:normAutofit/>
          </a:bodyPr>
          <a:lstStyle/>
          <a:p>
            <a:pPr algn="just">
              <a:lnSpc>
                <a:spcPct val="90000"/>
              </a:lnSpc>
              <a:buNone/>
            </a:pPr>
            <a:endParaRPr lang="fr-FR" sz="2000" b="1" dirty="0"/>
          </a:p>
          <a:p>
            <a:pPr algn="just">
              <a:lnSpc>
                <a:spcPct val="90000"/>
              </a:lnSpc>
              <a:buNone/>
            </a:pPr>
            <a:r>
              <a:rPr lang="fr-FR" sz="2000" b="1" dirty="0"/>
              <a:t>« …Si le propriétaire ne s'acquitte pas de l'obligation d'entretien régulier</a:t>
            </a:r>
            <a:r>
              <a:rPr lang="fr-FR" sz="2000" dirty="0"/>
              <a:t> qui lui est faite par l’article L. 215-14, la commune, le groupement de communes ou le syndicat compétent, </a:t>
            </a:r>
            <a:r>
              <a:rPr lang="fr-FR" sz="2000" b="1" dirty="0"/>
              <a:t>après une mise en demeure restée infructueuse</a:t>
            </a:r>
            <a:r>
              <a:rPr lang="fr-FR" sz="2000" dirty="0"/>
              <a:t> à l'issue d'un délai déterminé dans laquelle sont rappelées les dispositions de l’article L. 435-5, </a:t>
            </a:r>
            <a:r>
              <a:rPr lang="fr-FR" sz="2000" u="sng" dirty="0"/>
              <a:t> </a:t>
            </a:r>
            <a:r>
              <a:rPr lang="fr-FR" sz="1600" i="1" dirty="0">
                <a:latin typeface="Times New Roman" pitchFamily="18" charset="0"/>
                <a:cs typeface="Times New Roman" pitchFamily="18" charset="0"/>
              </a:rPr>
              <a:t>(financement  entretien  / fonds publics, transfert du droit de pêche / </a:t>
            </a:r>
            <a:r>
              <a:rPr lang="fr-FR" sz="1600" i="1" dirty="0" err="1">
                <a:latin typeface="Times New Roman" pitchFamily="18" charset="0"/>
                <a:cs typeface="Times New Roman" pitchFamily="18" charset="0"/>
              </a:rPr>
              <a:t>fdppma</a:t>
            </a:r>
            <a:r>
              <a:rPr lang="fr-FR" sz="1600" i="1" dirty="0">
                <a:latin typeface="Times New Roman" pitchFamily="18" charset="0"/>
                <a:cs typeface="Times New Roman" pitchFamily="18" charset="0"/>
              </a:rPr>
              <a:t>)</a:t>
            </a:r>
            <a:r>
              <a:rPr lang="fr-FR" sz="2000" i="1" dirty="0">
                <a:solidFill>
                  <a:srgbClr val="0070C0"/>
                </a:solidFill>
                <a:latin typeface="Times New Roman" pitchFamily="18" charset="0"/>
                <a:cs typeface="Times New Roman" pitchFamily="18" charset="0"/>
              </a:rPr>
              <a:t> </a:t>
            </a:r>
            <a:r>
              <a:rPr lang="fr-FR" sz="2000" dirty="0"/>
              <a:t>peut </a:t>
            </a:r>
            <a:r>
              <a:rPr lang="fr-FR" sz="2000" b="1" dirty="0"/>
              <a:t>y pourvoir d'office à la charge de l'intéressé…. </a:t>
            </a:r>
          </a:p>
          <a:p>
            <a:pPr>
              <a:lnSpc>
                <a:spcPct val="90000"/>
              </a:lnSpc>
              <a:buFontTx/>
              <a:buNone/>
            </a:pPr>
            <a:endParaRPr lang="fr-FR" sz="2200" dirty="0"/>
          </a:p>
          <a:p>
            <a:pPr algn="just">
              <a:lnSpc>
                <a:spcPct val="90000"/>
              </a:lnSpc>
              <a:buFontTx/>
              <a:buNone/>
            </a:pPr>
            <a:r>
              <a:rPr lang="fr-FR" sz="2000" dirty="0"/>
              <a:t>…Le maire ou le président du groupement ou du syndicat compétent émet à l'encontre du propriétaire un </a:t>
            </a:r>
            <a:r>
              <a:rPr lang="fr-FR" sz="2000" b="1" dirty="0"/>
              <a:t>titre de perception du montant correspondant aux travaux exécutés</a:t>
            </a:r>
            <a:r>
              <a:rPr lang="fr-FR" sz="2000" dirty="0"/>
              <a:t>. </a:t>
            </a:r>
          </a:p>
          <a:p>
            <a:pPr algn="just">
              <a:lnSpc>
                <a:spcPct val="90000"/>
              </a:lnSpc>
              <a:buFontTx/>
              <a:buNone/>
            </a:pPr>
            <a:r>
              <a:rPr lang="fr-FR" sz="2000" dirty="0"/>
              <a:t>Il est procédé au recouvrement de cette somme au bénéfice de la commune, du groupement ou du syndicat compétent, comme en matière de créances de l'Etat, étrangères à l'impôt et au domaine…. »</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27</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8229600" cy="1203348"/>
          </a:xfrm>
        </p:spPr>
        <p:txBody>
          <a:bodyPr>
            <a:normAutofit fontScale="90000"/>
          </a:bodyPr>
          <a:lstStyle/>
          <a:p>
            <a:r>
              <a:rPr lang="fr-FR" b="1" dirty="0"/>
              <a:t/>
            </a:r>
            <a:br>
              <a:rPr lang="fr-FR" b="1" dirty="0"/>
            </a:br>
            <a:r>
              <a:rPr lang="fr-FR" sz="2200" b="1" dirty="0">
                <a:solidFill>
                  <a:srgbClr val="7030A0"/>
                </a:solidFill>
                <a:latin typeface="Arial" pitchFamily="34" charset="0"/>
                <a:cs typeface="Arial" pitchFamily="34" charset="0"/>
              </a:rPr>
              <a:t>Rappeler les fondamentaux, ils structurent la gouvernance</a:t>
            </a:r>
            <a:br>
              <a:rPr lang="fr-FR" sz="2200" b="1" dirty="0">
                <a:solidFill>
                  <a:srgbClr val="7030A0"/>
                </a:solidFill>
                <a:latin typeface="Arial" pitchFamily="34" charset="0"/>
                <a:cs typeface="Arial" pitchFamily="34" charset="0"/>
              </a:rPr>
            </a:br>
            <a:r>
              <a:rPr lang="fr-FR" sz="1800" b="1" dirty="0">
                <a:solidFill>
                  <a:srgbClr val="7030A0"/>
                </a:solidFill>
                <a:latin typeface="Arial" pitchFamily="34" charset="0"/>
                <a:cs typeface="Arial" pitchFamily="34" charset="0"/>
              </a:rPr>
              <a:t>Article L. 215-15 du code de l'environnement </a:t>
            </a:r>
            <a:r>
              <a:rPr lang="fr-FR" sz="1800" b="1" dirty="0">
                <a:latin typeface="Arial" pitchFamily="34" charset="0"/>
                <a:cs typeface="Arial" pitchFamily="34" charset="0"/>
              </a:rPr>
              <a:t/>
            </a:r>
            <a:br>
              <a:rPr lang="fr-FR" sz="1800" b="1" dirty="0">
                <a:latin typeface="Arial" pitchFamily="34" charset="0"/>
                <a:cs typeface="Arial" pitchFamily="34" charset="0"/>
              </a:rPr>
            </a:br>
            <a:r>
              <a:rPr lang="fr-FR" sz="1800" b="1" dirty="0">
                <a:solidFill>
                  <a:srgbClr val="7030A0"/>
                </a:solidFill>
                <a:latin typeface="Arial" pitchFamily="34" charset="0"/>
                <a:cs typeface="Arial" pitchFamily="34" charset="0"/>
              </a:rPr>
              <a:t>Entretien groupé des cours d'eau</a:t>
            </a:r>
            <a:r>
              <a:rPr lang="fr-FR" sz="1800" b="1" dirty="0"/>
              <a:t/>
            </a:r>
            <a:br>
              <a:rPr lang="fr-FR" sz="1800" b="1" dirty="0"/>
            </a:br>
            <a:endParaRPr lang="fr-FR" sz="1800" dirty="0"/>
          </a:p>
        </p:txBody>
      </p:sp>
      <p:sp>
        <p:nvSpPr>
          <p:cNvPr id="3" name="Espace réservé du contenu 2"/>
          <p:cNvSpPr>
            <a:spLocks noGrp="1"/>
          </p:cNvSpPr>
          <p:nvPr>
            <p:ph idx="1"/>
          </p:nvPr>
        </p:nvSpPr>
        <p:spPr>
          <a:xfrm>
            <a:off x="214282" y="1643050"/>
            <a:ext cx="8715436" cy="4929222"/>
          </a:xfrm>
        </p:spPr>
        <p:txBody>
          <a:bodyPr>
            <a:normAutofit fontScale="77500" lnSpcReduction="20000"/>
          </a:bodyPr>
          <a:lstStyle/>
          <a:p>
            <a:pPr algn="just">
              <a:buNone/>
            </a:pPr>
            <a:r>
              <a:rPr lang="fr-FR" sz="2300" dirty="0">
                <a:latin typeface="Arial" pitchFamily="34" charset="0"/>
                <a:cs typeface="Arial" pitchFamily="34" charset="0"/>
              </a:rPr>
              <a:t>L'article L. 215-15 renvoie à un décret en Conseil d'Etat le soin d'indiquer les conditions dans lesquelles l'entretien pourra faire l'objet d'opérations groupées et de définir les cas de recours au curage, au dépôt et à l'épandage des matières de curage. </a:t>
            </a:r>
          </a:p>
          <a:p>
            <a:pPr algn="just">
              <a:buNone/>
            </a:pPr>
            <a:endParaRPr lang="fr-FR" sz="2300" dirty="0">
              <a:latin typeface="Arial" pitchFamily="34" charset="0"/>
              <a:cs typeface="Arial" pitchFamily="34" charset="0"/>
            </a:endParaRPr>
          </a:p>
          <a:p>
            <a:pPr algn="just">
              <a:buNone/>
            </a:pPr>
            <a:r>
              <a:rPr lang="fr-FR" sz="2300" b="1" dirty="0">
                <a:latin typeface="Arial" pitchFamily="34" charset="0"/>
                <a:cs typeface="Arial" pitchFamily="34" charset="0"/>
              </a:rPr>
              <a:t>L'article L. 215-21 du code de l'environnement, aujourd’hui supprimé </a:t>
            </a:r>
            <a:r>
              <a:rPr lang="fr-FR" sz="2300" dirty="0">
                <a:latin typeface="Arial" pitchFamily="34" charset="0"/>
                <a:cs typeface="Arial" pitchFamily="34" charset="0"/>
              </a:rPr>
              <a:t>par l'article 5, permettait à tout propriétaire riverain d'un cours d'eau non domanial ou à toute association syndicale de propriétaires riverains de proposer à l'agrément du préfet un plan simple de gestion.</a:t>
            </a:r>
          </a:p>
          <a:p>
            <a:pPr algn="just">
              <a:buNone/>
            </a:pPr>
            <a:r>
              <a:rPr lang="fr-FR" sz="2300" dirty="0">
                <a:latin typeface="Arial" pitchFamily="34" charset="0"/>
                <a:cs typeface="Arial" pitchFamily="34" charset="0"/>
              </a:rPr>
              <a:t>Or, </a:t>
            </a:r>
            <a:r>
              <a:rPr lang="fr-FR" sz="2300" b="1" dirty="0">
                <a:latin typeface="Arial" pitchFamily="34" charset="0"/>
                <a:cs typeface="Arial" pitchFamily="34" charset="0"/>
              </a:rPr>
              <a:t>il est apparu</a:t>
            </a:r>
            <a:r>
              <a:rPr lang="fr-FR" sz="2300" dirty="0">
                <a:latin typeface="Arial" pitchFamily="34" charset="0"/>
                <a:cs typeface="Arial" pitchFamily="34" charset="0"/>
              </a:rPr>
              <a:t>, dans la pratique, </a:t>
            </a:r>
            <a:r>
              <a:rPr lang="fr-FR" sz="2300" b="1" dirty="0">
                <a:latin typeface="Arial" pitchFamily="34" charset="0"/>
                <a:cs typeface="Arial" pitchFamily="34" charset="0"/>
              </a:rPr>
              <a:t>que ces dispositions étaient peu utilisées</a:t>
            </a:r>
            <a:r>
              <a:rPr lang="fr-FR" sz="2300" dirty="0">
                <a:latin typeface="Arial" pitchFamily="34" charset="0"/>
                <a:cs typeface="Arial" pitchFamily="34" charset="0"/>
              </a:rPr>
              <a:t> et que ce mode d'organisation n'était pas le plus pertinent dans la mesure où cette échelle d'action n'était pas assez étendue pour gérer de manière optimale ces interventions. </a:t>
            </a:r>
          </a:p>
          <a:p>
            <a:pPr algn="just">
              <a:buNone/>
            </a:pPr>
            <a:r>
              <a:rPr lang="fr-FR" sz="2900" b="1" dirty="0">
                <a:solidFill>
                  <a:srgbClr val="7030A0"/>
                </a:solidFill>
                <a:latin typeface="Arial" pitchFamily="34" charset="0"/>
                <a:cs typeface="Arial" pitchFamily="34" charset="0"/>
              </a:rPr>
              <a:t>Il s’agit donc de confier exclusivement la responsabilité de ces opérations d'entretien groupées à des maîtres d'ouvrages publics intervenant sur une aire géographique adaptée à la problématique de la gestion des milieux aquatiques à l'échelle de leur bassin versant.</a:t>
            </a:r>
          </a:p>
          <a:p>
            <a:endParaRPr lang="fr-FR" dirty="0"/>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28</a:t>
            </a:fld>
            <a:endParaRPr lang="fr-FR"/>
          </a:p>
        </p:txBody>
      </p:sp>
    </p:spTree>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74638"/>
            <a:ext cx="8715436" cy="1143000"/>
          </a:xfrm>
        </p:spPr>
        <p:txBody>
          <a:bodyPr>
            <a:normAutofit/>
          </a:bodyPr>
          <a:lstStyle/>
          <a:p>
            <a:r>
              <a:rPr lang="fr-FR" sz="2400" b="1" dirty="0">
                <a:solidFill>
                  <a:srgbClr val="7030A0"/>
                </a:solidFill>
                <a:latin typeface="Arial" pitchFamily="34" charset="0"/>
                <a:cs typeface="Arial" pitchFamily="34" charset="0"/>
              </a:rPr>
              <a:t>Rappeler les fondamentaux, ils structurent la gouvernance</a:t>
            </a:r>
            <a:endParaRPr lang="fr-FR" sz="2400" dirty="0"/>
          </a:p>
        </p:txBody>
      </p:sp>
      <p:sp>
        <p:nvSpPr>
          <p:cNvPr id="3" name="Espace réservé du contenu 2"/>
          <p:cNvSpPr>
            <a:spLocks noGrp="1"/>
          </p:cNvSpPr>
          <p:nvPr>
            <p:ph idx="1"/>
          </p:nvPr>
        </p:nvSpPr>
        <p:spPr>
          <a:xfrm>
            <a:off x="457200" y="1417637"/>
            <a:ext cx="8229600" cy="5440363"/>
          </a:xfrm>
        </p:spPr>
        <p:txBody>
          <a:bodyPr>
            <a:normAutofit fontScale="62500" lnSpcReduction="20000"/>
          </a:bodyPr>
          <a:lstStyle/>
          <a:p>
            <a:pPr>
              <a:buNone/>
            </a:pPr>
            <a:r>
              <a:rPr lang="fr-FR" b="1" dirty="0"/>
              <a:t>Article L. 215-18 CE</a:t>
            </a:r>
          </a:p>
          <a:p>
            <a:pPr>
              <a:buNone/>
            </a:pPr>
            <a:endParaRPr lang="fr-FR" b="1" dirty="0"/>
          </a:p>
          <a:p>
            <a:pPr>
              <a:buNone/>
            </a:pPr>
            <a:r>
              <a:rPr lang="fr-FR" dirty="0">
                <a:latin typeface="Arial" pitchFamily="34" charset="0"/>
                <a:cs typeface="Arial" pitchFamily="34" charset="0"/>
              </a:rPr>
              <a:t>Pendant la durée des travaux visés aux articles L. 215-15 et L. 215-16, </a:t>
            </a:r>
            <a:r>
              <a:rPr lang="fr-FR" b="1" dirty="0">
                <a:latin typeface="Arial" pitchFamily="34" charset="0"/>
                <a:cs typeface="Arial" pitchFamily="34" charset="0"/>
              </a:rPr>
              <a:t>les propriétaires sont tenus de laisser passer sur leurs terrains </a:t>
            </a:r>
            <a:r>
              <a:rPr lang="fr-FR" dirty="0">
                <a:latin typeface="Arial" pitchFamily="34" charset="0"/>
                <a:cs typeface="Arial" pitchFamily="34" charset="0"/>
              </a:rPr>
              <a:t>les fonctionnaires et les agents chargés de la surveillance, les entrepreneurs ou ouvriers, ainsi que les engins mécaniques strictement nécessaires à la réalisation de travaux, dans la limite d'une largeur de six mètres.</a:t>
            </a:r>
          </a:p>
          <a:p>
            <a:pPr>
              <a:buNone/>
            </a:pPr>
            <a:endParaRPr lang="fr-FR" dirty="0">
              <a:latin typeface="Arial" pitchFamily="34" charset="0"/>
              <a:cs typeface="Arial" pitchFamily="34" charset="0"/>
            </a:endParaRPr>
          </a:p>
          <a:p>
            <a:pPr>
              <a:buNone/>
            </a:pPr>
            <a:r>
              <a:rPr lang="fr-FR" dirty="0">
                <a:latin typeface="Arial" pitchFamily="34" charset="0"/>
                <a:cs typeface="Arial" pitchFamily="34" charset="0"/>
              </a:rPr>
              <a:t>Les terrains bâtis ou clos de murs à la date du 3 février 1995 ainsi que les cours et jardins attenant aux habitations sont exempts de la servitude en ce qui concerne le passage des engins.</a:t>
            </a:r>
          </a:p>
          <a:p>
            <a:pPr>
              <a:buNone/>
            </a:pPr>
            <a:endParaRPr lang="fr-FR" dirty="0">
              <a:latin typeface="Arial" pitchFamily="34" charset="0"/>
              <a:cs typeface="Arial" pitchFamily="34" charset="0"/>
            </a:endParaRPr>
          </a:p>
          <a:p>
            <a:pPr>
              <a:buNone/>
            </a:pPr>
            <a:r>
              <a:rPr lang="fr-FR" dirty="0">
                <a:latin typeface="Arial" pitchFamily="34" charset="0"/>
                <a:cs typeface="Arial" pitchFamily="34" charset="0"/>
              </a:rPr>
              <a:t>La servitude instituée au premier alinéa s'applique autant que possible, en suivant la rive du cours d'eau et en respectant les arbres et plantations existants.</a:t>
            </a:r>
          </a:p>
          <a:p>
            <a:pPr>
              <a:buNone/>
            </a:pPr>
            <a:r>
              <a:rPr lang="fr-FR" dirty="0"/>
              <a:t/>
            </a:r>
            <a:br>
              <a:rPr lang="fr-FR" dirty="0"/>
            </a:br>
            <a:endParaRPr lang="fr-FR" dirty="0"/>
          </a:p>
        </p:txBody>
      </p:sp>
      <p:sp>
        <p:nvSpPr>
          <p:cNvPr id="6" name="Espace réservé du numéro de diapositive 5"/>
          <p:cNvSpPr>
            <a:spLocks noGrp="1"/>
          </p:cNvSpPr>
          <p:nvPr>
            <p:ph type="sldNum" sz="quarter" idx="12"/>
          </p:nvPr>
        </p:nvSpPr>
        <p:spPr/>
        <p:txBody>
          <a:bodyPr/>
          <a:lstStyle/>
          <a:p>
            <a:fld id="{03796784-3182-4E16-B8D9-BD478D5CB700}" type="slidenum">
              <a:rPr lang="fr-FR" smtClean="0"/>
              <a:pPr/>
              <a:t>29</a:t>
            </a:fld>
            <a:endParaRPr lang="fr-FR"/>
          </a:p>
        </p:txBody>
      </p:sp>
      <p:sp>
        <p:nvSpPr>
          <p:cNvPr id="7" name="Espace réservé du pied de page 6"/>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628652" y="285728"/>
            <a:ext cx="7886700" cy="1214446"/>
          </a:xfrm>
        </p:spPr>
        <p:txBody>
          <a:bodyPr anchorCtr="1">
            <a:normAutofit/>
          </a:bodyPr>
          <a:lstStyle/>
          <a:p>
            <a:pPr lvl="0" algn="ctr"/>
            <a:r>
              <a:rPr lang="fr-FR" sz="2800" b="1" dirty="0">
                <a:solidFill>
                  <a:srgbClr val="7030A0"/>
                </a:solidFill>
                <a:latin typeface="Arial" pitchFamily="34"/>
                <a:cs typeface="Arial" pitchFamily="34"/>
              </a:rPr>
              <a:t>Le contexte juridique</a:t>
            </a:r>
          </a:p>
        </p:txBody>
      </p:sp>
      <p:sp>
        <p:nvSpPr>
          <p:cNvPr id="3" name="Espace réservé du contenu 2"/>
          <p:cNvSpPr txBox="1">
            <a:spLocks noGrp="1"/>
          </p:cNvSpPr>
          <p:nvPr>
            <p:ph idx="4294967295"/>
          </p:nvPr>
        </p:nvSpPr>
        <p:spPr>
          <a:xfrm>
            <a:off x="628652" y="1500174"/>
            <a:ext cx="8158190" cy="4714908"/>
          </a:xfrm>
        </p:spPr>
        <p:txBody>
          <a:bodyPr>
            <a:noAutofit/>
          </a:bodyPr>
          <a:lstStyle/>
          <a:p>
            <a:pPr marL="0" indent="0">
              <a:buNone/>
            </a:pPr>
            <a:endParaRPr lang="fr-FR" sz="800" dirty="0">
              <a:latin typeface="Arial" pitchFamily="34"/>
              <a:cs typeface="Arial" pitchFamily="34"/>
            </a:endParaRPr>
          </a:p>
          <a:p>
            <a:pPr>
              <a:buNone/>
            </a:pPr>
            <a:r>
              <a:rPr lang="fr-FR" sz="2400" b="1" dirty="0">
                <a:solidFill>
                  <a:srgbClr val="7030A0"/>
                </a:solidFill>
                <a:latin typeface="Arial" pitchFamily="34"/>
                <a:cs typeface="Arial" pitchFamily="34"/>
              </a:rPr>
              <a:t>L’ arrêté du 17 mars 2006, </a:t>
            </a:r>
            <a:r>
              <a:rPr lang="fr-FR" sz="2400" dirty="0">
                <a:latin typeface="Arial" pitchFamily="34"/>
                <a:cs typeface="Arial" pitchFamily="34"/>
              </a:rPr>
              <a:t>relatif au contenu des Schémas Directeurs d’Aménagement et de Gestion des Eaux (SDAGE)</a:t>
            </a:r>
          </a:p>
          <a:p>
            <a:pPr lvl="0">
              <a:buNone/>
            </a:pPr>
            <a:endParaRPr lang="fr-FR" sz="2400" b="1" dirty="0">
              <a:solidFill>
                <a:srgbClr val="7030A0"/>
              </a:solidFill>
              <a:latin typeface="Arial" pitchFamily="34"/>
              <a:cs typeface="Arial" pitchFamily="34"/>
            </a:endParaRPr>
          </a:p>
          <a:p>
            <a:pPr lvl="0">
              <a:buNone/>
            </a:pPr>
            <a:r>
              <a:rPr lang="fr-FR" sz="2400" b="1" dirty="0">
                <a:solidFill>
                  <a:srgbClr val="7030A0"/>
                </a:solidFill>
                <a:latin typeface="Arial" pitchFamily="34"/>
                <a:cs typeface="Arial" pitchFamily="34"/>
              </a:rPr>
              <a:t>L’ arrêté du 20 janvier 2016</a:t>
            </a:r>
            <a:r>
              <a:rPr lang="fr-FR" sz="2400" dirty="0">
                <a:latin typeface="Arial" pitchFamily="34"/>
                <a:cs typeface="Arial" pitchFamily="34"/>
              </a:rPr>
              <a:t>, institue la SOCLE comme document d’accompagnement du SDAGE 2016 – 2021, pour sa prochaine mise à jour prévue en 2021</a:t>
            </a:r>
          </a:p>
          <a:p>
            <a:pPr marL="0" indent="0" algn="r">
              <a:buNone/>
            </a:pPr>
            <a:r>
              <a:rPr lang="fr-FR" sz="1500" dirty="0">
                <a:latin typeface="Arial" pitchFamily="34"/>
                <a:cs typeface="Arial" pitchFamily="34"/>
              </a:rPr>
              <a:t>(bis </a:t>
            </a:r>
            <a:r>
              <a:rPr lang="fr-FR" sz="1500" dirty="0" err="1">
                <a:latin typeface="Arial" pitchFamily="34"/>
                <a:cs typeface="Arial" pitchFamily="34"/>
              </a:rPr>
              <a:t>repetita</a:t>
            </a:r>
            <a:r>
              <a:rPr lang="fr-FR" sz="1500" dirty="0">
                <a:latin typeface="Arial" pitchFamily="34"/>
                <a:cs typeface="Arial" pitchFamily="34"/>
              </a:rPr>
              <a:t>, ce texte sera modifié pour supprimer </a:t>
            </a:r>
            <a:r>
              <a:rPr lang="fr-FR" sz="1500" b="1" u="sng" dirty="0">
                <a:solidFill>
                  <a:srgbClr val="C00000"/>
                </a:solidFill>
                <a:latin typeface="Arial" pitchFamily="34"/>
                <a:cs typeface="Arial" pitchFamily="34"/>
              </a:rPr>
              <a:t>LE</a:t>
            </a:r>
            <a:r>
              <a:rPr lang="fr-FR" sz="1500" u="sng" dirty="0">
                <a:latin typeface="Arial" pitchFamily="34"/>
                <a:cs typeface="Arial" pitchFamily="34"/>
              </a:rPr>
              <a:t> </a:t>
            </a:r>
            <a:r>
              <a:rPr lang="fr-FR" sz="1500" dirty="0">
                <a:latin typeface="Arial" pitchFamily="34"/>
                <a:cs typeface="Arial" pitchFamily="34"/>
              </a:rPr>
              <a:t>SOCLE - </a:t>
            </a:r>
            <a:r>
              <a:rPr lang="fr-FR" sz="1500" dirty="0" err="1">
                <a:latin typeface="Arial" pitchFamily="34"/>
                <a:cs typeface="Arial" pitchFamily="34"/>
              </a:rPr>
              <a:t>cf</a:t>
            </a:r>
            <a:r>
              <a:rPr lang="fr-FR" sz="1500" dirty="0">
                <a:latin typeface="Arial" pitchFamily="34"/>
                <a:cs typeface="Arial" pitchFamily="34"/>
              </a:rPr>
              <a:t> in fine - faute de frappe)</a:t>
            </a:r>
          </a:p>
          <a:p>
            <a:pPr marL="0" indent="0">
              <a:buNone/>
            </a:pPr>
            <a:endParaRPr lang="fr-FR" sz="2400" dirty="0">
              <a:latin typeface="Arial" pitchFamily="34"/>
              <a:cs typeface="Arial" pitchFamily="34"/>
            </a:endParaRPr>
          </a:p>
          <a:p>
            <a:pPr lvl="0">
              <a:buNone/>
            </a:pPr>
            <a:r>
              <a:rPr lang="fr-FR" sz="2400" b="1" dirty="0">
                <a:solidFill>
                  <a:srgbClr val="7030A0"/>
                </a:solidFill>
                <a:latin typeface="Arial" pitchFamily="34"/>
                <a:cs typeface="Arial" pitchFamily="34"/>
              </a:rPr>
              <a:t>La note </a:t>
            </a:r>
            <a:r>
              <a:rPr lang="fr-FR" sz="1500" i="1" dirty="0">
                <a:latin typeface="Arial" pitchFamily="34"/>
                <a:cs typeface="Arial" pitchFamily="34"/>
              </a:rPr>
              <a:t>(MEEMRIC / MATRCT)</a:t>
            </a:r>
            <a:r>
              <a:rPr lang="fr-FR" sz="2400" dirty="0">
                <a:latin typeface="Arial" pitchFamily="34"/>
                <a:cs typeface="Arial" pitchFamily="34"/>
              </a:rPr>
              <a:t> </a:t>
            </a:r>
            <a:r>
              <a:rPr lang="fr-FR" sz="2400" b="1" dirty="0">
                <a:solidFill>
                  <a:srgbClr val="7030A0"/>
                </a:solidFill>
                <a:latin typeface="Arial" pitchFamily="34"/>
                <a:cs typeface="Arial" pitchFamily="34"/>
              </a:rPr>
              <a:t>du 7 novembre 2016</a:t>
            </a:r>
            <a:r>
              <a:rPr lang="fr-FR" sz="2400" dirty="0">
                <a:latin typeface="Arial" pitchFamily="34"/>
                <a:cs typeface="Arial" pitchFamily="34"/>
              </a:rPr>
              <a:t>, relative à la SOCLE </a:t>
            </a:r>
            <a:r>
              <a:rPr lang="fr-FR" sz="1500" i="1" dirty="0">
                <a:latin typeface="Arial" pitchFamily="34"/>
                <a:cs typeface="Arial" pitchFamily="34"/>
              </a:rPr>
              <a:t>(NOR : DEVL1623437N)</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3</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1406985356"/>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210146"/>
          </a:xfrm>
        </p:spPr>
        <p:txBody>
          <a:bodyPr>
            <a:normAutofit/>
          </a:bodyPr>
          <a:lstStyle/>
          <a:p>
            <a:r>
              <a:rPr lang="fr-FR" sz="2800" b="1" dirty="0">
                <a:solidFill>
                  <a:srgbClr val="7030A0"/>
                </a:solidFill>
                <a:latin typeface="Arial" panose="020B0604020202020204" pitchFamily="34" charset="0"/>
                <a:cs typeface="Arial" panose="020B0604020202020204" pitchFamily="34" charset="0"/>
              </a:rPr>
              <a:t>La deuxième étape </a:t>
            </a:r>
            <a:r>
              <a:rPr lang="fr-FR" sz="2800" b="1" dirty="0" smtClean="0">
                <a:solidFill>
                  <a:srgbClr val="7030A0"/>
                </a:solidFill>
                <a:latin typeface="Arial" panose="020B0604020202020204" pitchFamily="34" charset="0"/>
                <a:cs typeface="Arial" panose="020B0604020202020204" pitchFamily="34" charset="0"/>
              </a:rPr>
              <a:t>:</a:t>
            </a:r>
            <a:br>
              <a:rPr lang="fr-FR" sz="2800" b="1" dirty="0" smtClean="0">
                <a:solidFill>
                  <a:srgbClr val="7030A0"/>
                </a:solidFill>
                <a:latin typeface="Arial" panose="020B0604020202020204" pitchFamily="34" charset="0"/>
                <a:cs typeface="Arial" panose="020B0604020202020204" pitchFamily="34" charset="0"/>
              </a:rPr>
            </a:br>
            <a:r>
              <a:rPr lang="fr-FR" sz="2800" b="1" dirty="0" smtClean="0">
                <a:solidFill>
                  <a:srgbClr val="7030A0"/>
                </a:solidFill>
                <a:latin typeface="Arial" panose="020B0604020202020204" pitchFamily="34" charset="0"/>
                <a:cs typeface="Arial" panose="020B0604020202020204" pitchFamily="34" charset="0"/>
              </a:rPr>
              <a:t> </a:t>
            </a:r>
            <a:r>
              <a:rPr lang="fr-FR" sz="2700" dirty="0">
                <a:solidFill>
                  <a:srgbClr val="7030A0"/>
                </a:solidFill>
                <a:latin typeface="Arial" panose="020B0604020202020204" pitchFamily="34" charset="0"/>
                <a:cs typeface="Arial" panose="020B0604020202020204" pitchFamily="34" charset="0"/>
              </a:rPr>
              <a:t>A</a:t>
            </a:r>
            <a:r>
              <a:rPr lang="fr-FR" sz="2700" dirty="0" smtClean="0">
                <a:solidFill>
                  <a:srgbClr val="7030A0"/>
                </a:solidFill>
                <a:latin typeface="Arial" panose="020B0604020202020204" pitchFamily="34" charset="0"/>
                <a:cs typeface="Arial" panose="020B0604020202020204" pitchFamily="34" charset="0"/>
              </a:rPr>
              <a:t>près </a:t>
            </a:r>
            <a:r>
              <a:rPr lang="fr-FR" sz="2700" dirty="0">
                <a:solidFill>
                  <a:srgbClr val="7030A0"/>
                </a:solidFill>
                <a:latin typeface="Arial" panose="020B0604020202020204" pitchFamily="34" charset="0"/>
                <a:cs typeface="Arial" panose="020B0604020202020204" pitchFamily="34" charset="0"/>
              </a:rPr>
              <a:t>l’état des </a:t>
            </a:r>
            <a:r>
              <a:rPr lang="fr-FR" sz="2700" dirty="0" smtClean="0">
                <a:solidFill>
                  <a:srgbClr val="7030A0"/>
                </a:solidFill>
                <a:latin typeface="Arial" panose="020B0604020202020204" pitchFamily="34" charset="0"/>
                <a:cs typeface="Arial" panose="020B0604020202020204" pitchFamily="34" charset="0"/>
              </a:rPr>
              <a:t>lieux, </a:t>
            </a:r>
            <a:r>
              <a:rPr lang="fr-FR" sz="2800" b="1" dirty="0" smtClean="0">
                <a:solidFill>
                  <a:srgbClr val="7030A0"/>
                </a:solidFill>
                <a:latin typeface="Arial" panose="020B0604020202020204" pitchFamily="34" charset="0"/>
                <a:cs typeface="Arial" panose="020B0604020202020204" pitchFamily="34" charset="0"/>
              </a:rPr>
              <a:t>la </a:t>
            </a:r>
            <a:r>
              <a:rPr lang="fr-FR" sz="2800" b="1" dirty="0">
                <a:solidFill>
                  <a:srgbClr val="7030A0"/>
                </a:solidFill>
                <a:latin typeface="Arial" panose="020B0604020202020204" pitchFamily="34" charset="0"/>
                <a:cs typeface="Arial" panose="020B0604020202020204" pitchFamily="34" charset="0"/>
              </a:rPr>
              <a:t>Stratégie</a:t>
            </a:r>
          </a:p>
        </p:txBody>
      </p:sp>
      <p:sp>
        <p:nvSpPr>
          <p:cNvPr id="3" name="Espace réservé du contenu 2"/>
          <p:cNvSpPr>
            <a:spLocks noGrp="1"/>
          </p:cNvSpPr>
          <p:nvPr>
            <p:ph idx="1"/>
          </p:nvPr>
        </p:nvSpPr>
        <p:spPr>
          <a:xfrm>
            <a:off x="457200" y="1484784"/>
            <a:ext cx="8229600" cy="5373216"/>
          </a:xfrm>
        </p:spPr>
        <p:txBody>
          <a:bodyPr>
            <a:normAutofit fontScale="92500" lnSpcReduction="10000"/>
          </a:bodyPr>
          <a:lstStyle/>
          <a:p>
            <a:pPr marL="0" indent="0">
              <a:buNone/>
            </a:pPr>
            <a:r>
              <a:rPr lang="fr-FR" sz="2600" b="1" dirty="0">
                <a:latin typeface="Arial" panose="020B0604020202020204" pitchFamily="34" charset="0"/>
                <a:cs typeface="Arial" panose="020B0604020202020204" pitchFamily="34" charset="0"/>
              </a:rPr>
              <a:t>La SOCLE en Bretagne</a:t>
            </a:r>
          </a:p>
          <a:p>
            <a:pPr marL="0" indent="0">
              <a:buNone/>
            </a:pPr>
            <a:endParaRPr lang="fr-FR" sz="1100" b="1" dirty="0">
              <a:latin typeface="Arial" panose="020B0604020202020204" pitchFamily="34" charset="0"/>
              <a:cs typeface="Arial" panose="020B0604020202020204" pitchFamily="34" charset="0"/>
            </a:endParaRPr>
          </a:p>
          <a:p>
            <a:pPr marL="0" indent="0">
              <a:buNone/>
            </a:pPr>
            <a:r>
              <a:rPr lang="fr-FR" sz="2600" b="1" dirty="0">
                <a:latin typeface="Arial" panose="020B0604020202020204" pitchFamily="34" charset="0"/>
                <a:cs typeface="Arial" panose="020B0604020202020204" pitchFamily="34" charset="0"/>
              </a:rPr>
              <a:t>Comprendre la complexité</a:t>
            </a:r>
          </a:p>
          <a:p>
            <a:pPr marL="0" indent="0">
              <a:buNone/>
            </a:pPr>
            <a:endParaRPr lang="fr-FR" sz="1100" b="1" dirty="0">
              <a:latin typeface="Arial" panose="020B0604020202020204" pitchFamily="34" charset="0"/>
              <a:cs typeface="Arial" panose="020B0604020202020204" pitchFamily="34" charset="0"/>
            </a:endParaRPr>
          </a:p>
          <a:p>
            <a:pPr marL="0" indent="0">
              <a:buNone/>
            </a:pPr>
            <a:r>
              <a:rPr lang="fr-FR" sz="2600" b="1" dirty="0">
                <a:latin typeface="Arial" pitchFamily="34" charset="0"/>
                <a:cs typeface="Arial" pitchFamily="34" charset="0"/>
              </a:rPr>
              <a:t>Quelle stratégie dans l’actualité politique et ses turbulences</a:t>
            </a:r>
          </a:p>
          <a:p>
            <a:pPr marL="0" indent="0">
              <a:buNone/>
            </a:pPr>
            <a:r>
              <a:rPr lang="fr-FR" sz="2600" b="1" dirty="0">
                <a:latin typeface="Arial" pitchFamily="34" charset="0"/>
                <a:cs typeface="Arial" pitchFamily="34" charset="0"/>
              </a:rPr>
              <a:t>	De la veille socio-politique</a:t>
            </a:r>
          </a:p>
          <a:p>
            <a:pPr lvl="2"/>
            <a:r>
              <a:rPr lang="fr-FR" sz="2600" dirty="0">
                <a:latin typeface="Arial" panose="020B0604020202020204" pitchFamily="34" charset="0"/>
                <a:cs typeface="Arial" panose="020B0604020202020204" pitchFamily="34" charset="0"/>
              </a:rPr>
              <a:t>Européenne</a:t>
            </a:r>
          </a:p>
          <a:p>
            <a:pPr lvl="2"/>
            <a:r>
              <a:rPr lang="fr-FR" sz="2600" dirty="0">
                <a:latin typeface="Arial" panose="020B0604020202020204" pitchFamily="34" charset="0"/>
                <a:cs typeface="Arial" panose="020B0604020202020204" pitchFamily="34" charset="0"/>
              </a:rPr>
              <a:t>Française</a:t>
            </a:r>
          </a:p>
          <a:p>
            <a:pPr lvl="2"/>
            <a:r>
              <a:rPr lang="fr-FR" sz="2600" dirty="0" smtClean="0">
                <a:latin typeface="Arial" panose="020B0604020202020204" pitchFamily="34" charset="0"/>
                <a:cs typeface="Arial" panose="020B0604020202020204" pitchFamily="34" charset="0"/>
              </a:rPr>
              <a:t>Locale</a:t>
            </a:r>
            <a:endParaRPr lang="fr-FR" sz="1200" b="1" dirty="0">
              <a:latin typeface="Arial" panose="020B0604020202020204" pitchFamily="34" charset="0"/>
              <a:cs typeface="Arial" panose="020B0604020202020204" pitchFamily="34" charset="0"/>
            </a:endParaRPr>
          </a:p>
          <a:p>
            <a:pPr marL="0" indent="0">
              <a:buNone/>
            </a:pPr>
            <a:r>
              <a:rPr lang="fr-FR" sz="2600" b="1" dirty="0">
                <a:latin typeface="Arial" panose="020B0604020202020204" pitchFamily="34" charset="0"/>
                <a:cs typeface="Arial" panose="020B0604020202020204" pitchFamily="34" charset="0"/>
              </a:rPr>
              <a:t>De la Connaissance </a:t>
            </a:r>
          </a:p>
          <a:p>
            <a:pPr marL="0" indent="0">
              <a:buNone/>
            </a:pPr>
            <a:r>
              <a:rPr lang="fr-FR" sz="2600" b="1" dirty="0">
                <a:latin typeface="Arial" panose="020B0604020202020204" pitchFamily="34" charset="0"/>
                <a:cs typeface="Arial" panose="020B0604020202020204" pitchFamily="34" charset="0"/>
              </a:rPr>
              <a:t>	</a:t>
            </a:r>
            <a:r>
              <a:rPr lang="fr-FR" sz="2600" dirty="0">
                <a:latin typeface="Arial" panose="020B0604020202020204" pitchFamily="34" charset="0"/>
                <a:cs typeface="Arial" panose="020B0604020202020204" pitchFamily="34" charset="0"/>
              </a:rPr>
              <a:t>La formation</a:t>
            </a:r>
          </a:p>
          <a:p>
            <a:pPr marL="0" indent="0">
              <a:buNone/>
            </a:pPr>
            <a:r>
              <a:rPr lang="fr-FR" sz="2600" dirty="0">
                <a:latin typeface="Arial" panose="020B0604020202020204" pitchFamily="34" charset="0"/>
                <a:cs typeface="Arial" panose="020B0604020202020204" pitchFamily="34" charset="0"/>
              </a:rPr>
              <a:t>	La recherche</a:t>
            </a:r>
          </a:p>
          <a:p>
            <a:pPr marL="0" indent="0">
              <a:buNone/>
            </a:pPr>
            <a:r>
              <a:rPr lang="fr-FR" sz="2600" b="1" dirty="0">
                <a:latin typeface="Arial" panose="020B0604020202020204" pitchFamily="34" charset="0"/>
                <a:cs typeface="Arial" panose="020B0604020202020204" pitchFamily="34" charset="0"/>
              </a:rPr>
              <a:t>Les « Démocraties »	</a:t>
            </a:r>
          </a:p>
          <a:p>
            <a:pPr marL="0" indent="0">
              <a:buNone/>
            </a:pPr>
            <a:endParaRPr lang="fr-FR" sz="2800" dirty="0">
              <a:latin typeface="Arial" panose="020B0604020202020204" pitchFamily="34" charset="0"/>
              <a:cs typeface="Arial" panose="020B0604020202020204" pitchFamily="34" charset="0"/>
            </a:endParaRPr>
          </a:p>
          <a:p>
            <a:endParaRPr lang="fr-FR" dirty="0"/>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30</a:t>
            </a:fld>
            <a:endParaRPr lang="fr-FR"/>
          </a:p>
        </p:txBody>
      </p:sp>
    </p:spTree>
    <p:extLst>
      <p:ext uri="{BB962C8B-B14F-4D97-AF65-F5344CB8AC3E}">
        <p14:creationId xmlns:p14="http://schemas.microsoft.com/office/powerpoint/2010/main" val="10965465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274638"/>
            <a:ext cx="8568952" cy="1714202"/>
          </a:xfrm>
        </p:spPr>
        <p:txBody>
          <a:bodyPr>
            <a:noAutofit/>
          </a:bodyPr>
          <a:lstStyle/>
          <a:p>
            <a:pPr algn="l"/>
            <a:r>
              <a:rPr lang="fr-FR" sz="2800" b="1" dirty="0">
                <a:latin typeface="Arial" panose="020B0604020202020204" pitchFamily="34" charset="0"/>
                <a:cs typeface="Arial" panose="020B0604020202020204" pitchFamily="34" charset="0"/>
              </a:rPr>
              <a:t>La SOCLE en </a:t>
            </a:r>
            <a:r>
              <a:rPr lang="fr-FR" sz="2800" b="1" dirty="0" smtClean="0">
                <a:latin typeface="Arial" panose="020B0604020202020204" pitchFamily="34" charset="0"/>
                <a:cs typeface="Arial" panose="020B0604020202020204" pitchFamily="34" charset="0"/>
              </a:rPr>
              <a:t>Bretagne</a:t>
            </a:r>
            <a:br>
              <a:rPr lang="fr-FR" sz="2800" b="1" dirty="0" smtClean="0">
                <a:latin typeface="Arial" panose="020B0604020202020204" pitchFamily="34" charset="0"/>
                <a:cs typeface="Arial" panose="020B0604020202020204" pitchFamily="34" charset="0"/>
              </a:rPr>
            </a:br>
            <a:r>
              <a:rPr lang="fr-FR" sz="2000" b="1" dirty="0" smtClean="0">
                <a:solidFill>
                  <a:srgbClr val="7030A0"/>
                </a:solidFill>
                <a:latin typeface="Arial" panose="020B0604020202020204" pitchFamily="34" charset="0"/>
                <a:cs typeface="Arial" panose="020B0604020202020204" pitchFamily="34" charset="0"/>
              </a:rPr>
              <a:t>Et bientôt dans d’autres Régions</a:t>
            </a:r>
            <a:r>
              <a:rPr lang="fr-FR" sz="2800" b="1" dirty="0">
                <a:solidFill>
                  <a:srgbClr val="7030A0"/>
                </a:solidFill>
                <a:latin typeface="Arial" panose="020B0604020202020204" pitchFamily="34" charset="0"/>
                <a:cs typeface="Arial" panose="020B0604020202020204" pitchFamily="34" charset="0"/>
              </a:rPr>
              <a:t/>
            </a:r>
            <a:br>
              <a:rPr lang="fr-FR" sz="2800" b="1" dirty="0">
                <a:solidFill>
                  <a:srgbClr val="7030A0"/>
                </a:solidFill>
                <a:latin typeface="Arial" panose="020B0604020202020204" pitchFamily="34" charset="0"/>
                <a:cs typeface="Arial" panose="020B0604020202020204" pitchFamily="34" charset="0"/>
              </a:rPr>
            </a:br>
            <a:r>
              <a:rPr lang="fr-FR" sz="2000" b="1" dirty="0">
                <a:solidFill>
                  <a:srgbClr val="7030A0"/>
                </a:solidFill>
                <a:latin typeface="Arial" panose="020B0604020202020204" pitchFamily="34" charset="0"/>
                <a:cs typeface="Arial" panose="020B0604020202020204" pitchFamily="34" charset="0"/>
              </a:rPr>
              <a:t>La Bretagne se réorganise pour une nouvelle gestion de l’eau</a:t>
            </a:r>
            <a:r>
              <a:rPr lang="fr-FR" sz="2800" b="1" dirty="0">
                <a:solidFill>
                  <a:srgbClr val="7030A0"/>
                </a:solidFill>
                <a:latin typeface="Arial" panose="020B0604020202020204" pitchFamily="34" charset="0"/>
                <a:cs typeface="Arial" panose="020B0604020202020204" pitchFamily="34" charset="0"/>
              </a:rPr>
              <a:t>.</a:t>
            </a:r>
            <a:br>
              <a:rPr lang="fr-FR" sz="2800" b="1" dirty="0">
                <a:solidFill>
                  <a:srgbClr val="7030A0"/>
                </a:solidFill>
                <a:latin typeface="Arial" panose="020B0604020202020204" pitchFamily="34" charset="0"/>
                <a:cs typeface="Arial" panose="020B0604020202020204" pitchFamily="34" charset="0"/>
              </a:rPr>
            </a:br>
            <a:r>
              <a:rPr lang="fr-FR" sz="2000" dirty="0">
                <a:solidFill>
                  <a:srgbClr val="7030A0"/>
                </a:solidFill>
                <a:latin typeface="Arial" panose="020B0604020202020204" pitchFamily="34" charset="0"/>
                <a:cs typeface="Arial" panose="020B0604020202020204" pitchFamily="34" charset="0"/>
              </a:rPr>
              <a:t>Une communauté d’action : Etat, Région, Agence </a:t>
            </a:r>
            <a:r>
              <a:rPr lang="fr-FR" sz="2000" dirty="0" smtClean="0">
                <a:solidFill>
                  <a:srgbClr val="7030A0"/>
                </a:solidFill>
                <a:latin typeface="Arial" panose="020B0604020202020204" pitchFamily="34" charset="0"/>
                <a:cs typeface="Arial" panose="020B0604020202020204" pitchFamily="34" charset="0"/>
              </a:rPr>
              <a:t/>
            </a:r>
            <a:br>
              <a:rPr lang="fr-FR" sz="2000" dirty="0" smtClean="0">
                <a:solidFill>
                  <a:srgbClr val="7030A0"/>
                </a:solidFill>
                <a:latin typeface="Arial" panose="020B0604020202020204" pitchFamily="34" charset="0"/>
                <a:cs typeface="Arial" panose="020B0604020202020204" pitchFamily="34" charset="0"/>
              </a:rPr>
            </a:br>
            <a:r>
              <a:rPr lang="fr-FR" sz="1600" i="1" dirty="0" smtClean="0">
                <a:latin typeface="Arial" panose="020B0604020202020204" pitchFamily="34" charset="0"/>
                <a:cs typeface="Arial" panose="020B0604020202020204" pitchFamily="34" charset="0"/>
              </a:rPr>
              <a:t>(</a:t>
            </a:r>
            <a:r>
              <a:rPr lang="fr-FR" sz="1600" i="1" dirty="0" err="1" smtClean="0">
                <a:latin typeface="Arial" panose="020B0604020202020204" pitchFamily="34" charset="0"/>
                <a:cs typeface="Arial" panose="020B0604020202020204" pitchFamily="34" charset="0"/>
              </a:rPr>
              <a:t>cf</a:t>
            </a:r>
            <a:r>
              <a:rPr lang="fr-FR" sz="1600" i="1" dirty="0" smtClean="0">
                <a:latin typeface="Arial" panose="020B0604020202020204" pitchFamily="34" charset="0"/>
                <a:cs typeface="Arial" panose="020B0604020202020204" pitchFamily="34" charset="0"/>
              </a:rPr>
              <a:t>, diapo n° 11: « le double 12 »)</a:t>
            </a:r>
            <a:endParaRPr lang="fr-FR" sz="1600" i="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2214554"/>
            <a:ext cx="8229600" cy="4382798"/>
          </a:xfrm>
        </p:spPr>
        <p:txBody>
          <a:bodyPr>
            <a:normAutofit fontScale="47500" lnSpcReduction="20000"/>
          </a:bodyPr>
          <a:lstStyle/>
          <a:p>
            <a:pPr marL="0" indent="0" fontAlgn="ctr">
              <a:lnSpc>
                <a:spcPct val="107000"/>
              </a:lnSpc>
              <a:spcAft>
                <a:spcPts val="600"/>
              </a:spcAft>
              <a:buNone/>
            </a:pPr>
            <a:r>
              <a:rPr lang="fr-FR" i="1" dirty="0" smtClean="0">
                <a:solidFill>
                  <a:srgbClr val="333333"/>
                </a:solidFill>
                <a:latin typeface="Trebuchet MS" panose="020B0603020202020204" pitchFamily="34" charset="0"/>
                <a:ea typeface="Times New Roman" panose="02020603050405020304" pitchFamily="18" charset="0"/>
                <a:cs typeface="Arial" panose="020B0604020202020204" pitchFamily="34" charset="0"/>
              </a:rPr>
              <a:t>« …La </a:t>
            </a:r>
            <a:r>
              <a:rPr lang="fr-FR" i="1" dirty="0">
                <a:solidFill>
                  <a:srgbClr val="333333"/>
                </a:solidFill>
                <a:latin typeface="Trebuchet MS" panose="020B0603020202020204" pitchFamily="34" charset="0"/>
                <a:ea typeface="Times New Roman" panose="02020603050405020304" pitchFamily="18" charset="0"/>
                <a:cs typeface="Arial" panose="020B0604020202020204" pitchFamily="34" charset="0"/>
              </a:rPr>
              <a:t>Conférence bretonne de l’eau et des milieux aquatiques (CBEMA), réunie à Rennes ce 5 janvier, a adopté le document qui pose le cadre de cette nouvelle organisation. </a:t>
            </a:r>
            <a:endParaRPr lang="fr-FR" sz="2800" i="1" dirty="0">
              <a:latin typeface="Calibri" panose="020F0502020204030204" pitchFamily="34" charset="0"/>
              <a:ea typeface="Calibri" panose="020F0502020204030204" pitchFamily="34" charset="0"/>
              <a:cs typeface="Times New Roman" panose="02020603050405020304" pitchFamily="18" charset="0"/>
            </a:endParaRPr>
          </a:p>
          <a:p>
            <a:pPr fontAlgn="ctr">
              <a:lnSpc>
                <a:spcPct val="107000"/>
              </a:lnSpc>
              <a:spcAft>
                <a:spcPts val="600"/>
              </a:spcAft>
            </a:pPr>
            <a:r>
              <a:rPr lang="fr-FR" i="1" dirty="0">
                <a:solidFill>
                  <a:srgbClr val="333333"/>
                </a:solidFill>
                <a:latin typeface="Trebuchet MS" panose="020B0603020202020204" pitchFamily="34" charset="0"/>
                <a:ea typeface="Times New Roman" panose="02020603050405020304" pitchFamily="18" charset="0"/>
                <a:cs typeface="Arial" panose="020B0604020202020204" pitchFamily="34" charset="0"/>
              </a:rPr>
              <a:t>Thierry BURLOT, Vice-président de la Région à l’environnement, la biodiversité et les déchets, </a:t>
            </a:r>
            <a:endParaRPr lang="fr-FR" sz="2800" i="1" dirty="0">
              <a:latin typeface="Calibri" panose="020F0502020204030204" pitchFamily="34" charset="0"/>
              <a:ea typeface="Calibri" panose="020F0502020204030204" pitchFamily="34" charset="0"/>
              <a:cs typeface="Times New Roman" panose="02020603050405020304" pitchFamily="18" charset="0"/>
            </a:endParaRPr>
          </a:p>
          <a:p>
            <a:pPr fontAlgn="ctr">
              <a:lnSpc>
                <a:spcPct val="107000"/>
              </a:lnSpc>
              <a:spcAft>
                <a:spcPts val="600"/>
              </a:spcAft>
            </a:pPr>
            <a:r>
              <a:rPr lang="fr-FR" i="1" dirty="0">
                <a:solidFill>
                  <a:srgbClr val="333333"/>
                </a:solidFill>
                <a:latin typeface="Trebuchet MS" panose="020B0603020202020204" pitchFamily="34" charset="0"/>
                <a:ea typeface="Times New Roman" panose="02020603050405020304" pitchFamily="18" charset="0"/>
                <a:cs typeface="Arial" panose="020B0604020202020204" pitchFamily="34" charset="0"/>
              </a:rPr>
              <a:t>Martin GUTTON, Directeur général de l'Agence de l'eau Loire-Bretagne, </a:t>
            </a:r>
            <a:endParaRPr lang="fr-FR" sz="2800" i="1" dirty="0">
              <a:latin typeface="Calibri" panose="020F0502020204030204" pitchFamily="34" charset="0"/>
              <a:ea typeface="Calibri" panose="020F0502020204030204" pitchFamily="34" charset="0"/>
              <a:cs typeface="Times New Roman" panose="02020603050405020304" pitchFamily="18" charset="0"/>
            </a:endParaRPr>
          </a:p>
          <a:p>
            <a:pPr fontAlgn="ctr">
              <a:lnSpc>
                <a:spcPct val="107000"/>
              </a:lnSpc>
              <a:spcAft>
                <a:spcPts val="600"/>
              </a:spcAft>
            </a:pPr>
            <a:r>
              <a:rPr lang="fr-FR" i="1" dirty="0">
                <a:solidFill>
                  <a:srgbClr val="333333"/>
                </a:solidFill>
                <a:latin typeface="Trebuchet MS" panose="020B0603020202020204" pitchFamily="34" charset="0"/>
                <a:ea typeface="Times New Roman" panose="02020603050405020304" pitchFamily="18" charset="0"/>
                <a:cs typeface="Arial" panose="020B0604020202020204" pitchFamily="34" charset="0"/>
              </a:rPr>
              <a:t>Patrick SÉAC’H, Directeur-adjoint de la DREAL, en ont présenté les grandes </a:t>
            </a:r>
            <a:r>
              <a:rPr lang="fr-FR" i="1" dirty="0" smtClean="0">
                <a:solidFill>
                  <a:srgbClr val="333333"/>
                </a:solidFill>
                <a:latin typeface="Trebuchet MS" panose="020B0603020202020204" pitchFamily="34" charset="0"/>
                <a:ea typeface="Times New Roman" panose="02020603050405020304" pitchFamily="18" charset="0"/>
                <a:cs typeface="Arial" panose="020B0604020202020204" pitchFamily="34" charset="0"/>
              </a:rPr>
              <a:t>lignes …»</a:t>
            </a:r>
            <a:endParaRPr lang="fr-FR" sz="2800" dirty="0">
              <a:latin typeface="Calibri" panose="020F0502020204030204" pitchFamily="34" charset="0"/>
              <a:ea typeface="Calibri" panose="020F0502020204030204" pitchFamily="34" charset="0"/>
              <a:cs typeface="Times New Roman" panose="02020603050405020304" pitchFamily="18" charset="0"/>
            </a:endParaRPr>
          </a:p>
          <a:p>
            <a:pPr marL="0" indent="0" algn="just" fontAlgn="ctr">
              <a:lnSpc>
                <a:spcPct val="107000"/>
              </a:lnSpc>
              <a:spcAft>
                <a:spcPts val="1500"/>
              </a:spcAft>
              <a:buNone/>
            </a:pPr>
            <a:r>
              <a:rPr lang="fr-FR" sz="4400" b="1" dirty="0">
                <a:solidFill>
                  <a:srgbClr val="7030A0"/>
                </a:solidFill>
                <a:latin typeface="Arial" panose="020B0604020202020204" pitchFamily="34" charset="0"/>
                <a:ea typeface="Times New Roman" panose="02020603050405020304" pitchFamily="18" charset="0"/>
                <a:cs typeface="Times New Roman" panose="02020603050405020304" pitchFamily="18" charset="0"/>
              </a:rPr>
              <a:t>Objectif : </a:t>
            </a:r>
            <a:r>
              <a:rPr lang="fr-FR" sz="4400" dirty="0">
                <a:solidFill>
                  <a:srgbClr val="7030A0"/>
                </a:solidFill>
                <a:latin typeface="Arial" panose="020B0604020202020204" pitchFamily="34" charset="0"/>
                <a:ea typeface="Times New Roman" panose="02020603050405020304" pitchFamily="18" charset="0"/>
                <a:cs typeface="Times New Roman" panose="02020603050405020304" pitchFamily="18" charset="0"/>
              </a:rPr>
              <a:t>une gestion efficace de cette ressource essentielle au développement des territoires.</a:t>
            </a:r>
            <a:r>
              <a:rPr lang="fr-FR" sz="4400" dirty="0">
                <a:solidFill>
                  <a:srgbClr val="7030A0"/>
                </a:solidFill>
                <a:latin typeface="Arial" panose="020B0604020202020204" pitchFamily="34" charset="0"/>
                <a:ea typeface="Calibri" panose="020F0502020204030204" pitchFamily="34" charset="0"/>
                <a:cs typeface="Times New Roman" panose="02020603050405020304" pitchFamily="18" charset="0"/>
              </a:rPr>
              <a:t> </a:t>
            </a:r>
          </a:p>
          <a:p>
            <a:pPr marL="0" indent="0" algn="just" fontAlgn="ctr">
              <a:lnSpc>
                <a:spcPct val="107000"/>
              </a:lnSpc>
              <a:spcAft>
                <a:spcPts val="1500"/>
              </a:spcAft>
              <a:buNone/>
            </a:pPr>
            <a:r>
              <a:rPr lang="fr-FR" sz="3800" b="1" u="sng" dirty="0">
                <a:solidFill>
                  <a:srgbClr val="7030A0"/>
                </a:solidFill>
                <a:latin typeface="Arial" pitchFamily="34" charset="0"/>
                <a:ea typeface="Calibri" panose="020F0502020204030204" pitchFamily="34" charset="0"/>
                <a:cs typeface="Arial" pitchFamily="34" charset="0"/>
              </a:rPr>
              <a:t>Ce document contribue à la SOCLE,</a:t>
            </a:r>
            <a:r>
              <a:rPr lang="fr-FR" sz="3800" b="1" dirty="0">
                <a:solidFill>
                  <a:srgbClr val="7030A0"/>
                </a:solidFill>
                <a:latin typeface="Arial" pitchFamily="34" charset="0"/>
                <a:ea typeface="Calibri" panose="020F0502020204030204" pitchFamily="34" charset="0"/>
                <a:cs typeface="Arial" pitchFamily="34" charset="0"/>
              </a:rPr>
              <a:t> </a:t>
            </a:r>
            <a:r>
              <a:rPr lang="fr-FR" sz="3800" dirty="0">
                <a:solidFill>
                  <a:srgbClr val="7030A0"/>
                </a:solidFill>
                <a:latin typeface="Arial" pitchFamily="34" charset="0"/>
                <a:ea typeface="Calibri" panose="020F0502020204030204" pitchFamily="34" charset="0"/>
                <a:cs typeface="Arial" pitchFamily="34" charset="0"/>
              </a:rPr>
              <a:t>qui définira cette nouvelle répartition à l’échelle, plus large, du bassin Loire-Bretagne par arrêté du Préfet de bassin</a:t>
            </a:r>
            <a:r>
              <a:rPr lang="fr-FR" sz="3800" dirty="0" smtClean="0">
                <a:solidFill>
                  <a:srgbClr val="7030A0"/>
                </a:solidFill>
                <a:latin typeface="Arial" pitchFamily="34" charset="0"/>
                <a:ea typeface="Calibri" panose="020F0502020204030204" pitchFamily="34" charset="0"/>
                <a:cs typeface="Arial" pitchFamily="34" charset="0"/>
              </a:rPr>
              <a:t>.</a:t>
            </a:r>
          </a:p>
          <a:p>
            <a:pPr marL="0" indent="0" algn="ctr" fontAlgn="ctr">
              <a:lnSpc>
                <a:spcPct val="107000"/>
              </a:lnSpc>
              <a:spcAft>
                <a:spcPts val="1500"/>
              </a:spcAft>
              <a:buNone/>
            </a:pPr>
            <a:r>
              <a:rPr lang="fr-FR" sz="2900" b="1" dirty="0" smtClean="0">
                <a:solidFill>
                  <a:srgbClr val="C00000"/>
                </a:solidFill>
                <a:latin typeface="Arial" pitchFamily="34" charset="0"/>
                <a:ea typeface="Calibri" panose="020F0502020204030204" pitchFamily="34" charset="0"/>
                <a:cs typeface="Arial" pitchFamily="34" charset="0"/>
              </a:rPr>
              <a:t>Depuis cette signature, d’autres régions s’engagent dans des démarches identiques.</a:t>
            </a:r>
            <a:endParaRPr lang="fr-FR" sz="2900" b="1" dirty="0">
              <a:solidFill>
                <a:srgbClr val="C00000"/>
              </a:solidFill>
              <a:latin typeface="Arial" pitchFamily="34" charset="0"/>
              <a:ea typeface="Calibri" panose="020F0502020204030204" pitchFamily="34" charset="0"/>
              <a:cs typeface="Arial" pitchFamily="34" charset="0"/>
            </a:endParaRPr>
          </a:p>
          <a:p>
            <a:pPr marL="0" indent="0">
              <a:lnSpc>
                <a:spcPct val="107000"/>
              </a:lnSpc>
              <a:spcAft>
                <a:spcPts val="800"/>
              </a:spcAft>
              <a:buNone/>
            </a:pPr>
            <a:r>
              <a:rPr lang="fr-FR" sz="2000" dirty="0">
                <a:latin typeface="Calibri" panose="020F0502020204030204" pitchFamily="34" charset="0"/>
                <a:ea typeface="Calibri" panose="020F0502020204030204" pitchFamily="34" charset="0"/>
                <a:cs typeface="Times New Roman" panose="02020603050405020304" pitchFamily="18" charset="0"/>
              </a:rPr>
              <a:t> </a:t>
            </a:r>
            <a:endParaRPr lang="fr-FR" dirty="0"/>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31</a:t>
            </a:fld>
            <a:endParaRPr lang="fr-FR"/>
          </a:p>
        </p:txBody>
      </p:sp>
    </p:spTree>
    <p:extLst>
      <p:ext uri="{BB962C8B-B14F-4D97-AF65-F5344CB8AC3E}">
        <p14:creationId xmlns:p14="http://schemas.microsoft.com/office/powerpoint/2010/main" val="41781132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285728"/>
            <a:ext cx="8329642" cy="2146250"/>
          </a:xfrm>
        </p:spPr>
        <p:txBody>
          <a:bodyPr>
            <a:normAutofit fontScale="90000"/>
          </a:bodyPr>
          <a:lstStyle/>
          <a:p>
            <a:pPr algn="l"/>
            <a:r>
              <a:rPr lang="fr-FR" sz="3100" b="1" dirty="0">
                <a:latin typeface="Arial" pitchFamily="34" charset="0"/>
                <a:cs typeface="Arial" pitchFamily="34" charset="0"/>
              </a:rPr>
              <a:t>Comprendre la complexité</a:t>
            </a:r>
            <a:r>
              <a:rPr lang="fr-FR" sz="2400" b="1" dirty="0">
                <a:solidFill>
                  <a:srgbClr val="7030A0"/>
                </a:solidFill>
                <a:latin typeface="Arial" pitchFamily="34" charset="0"/>
                <a:cs typeface="Arial" pitchFamily="34" charset="0"/>
              </a:rPr>
              <a:t/>
            </a:r>
            <a:br>
              <a:rPr lang="fr-FR" sz="2400" b="1" dirty="0">
                <a:solidFill>
                  <a:srgbClr val="7030A0"/>
                </a:solidFill>
                <a:latin typeface="Arial" pitchFamily="34" charset="0"/>
                <a:cs typeface="Arial" pitchFamily="34" charset="0"/>
              </a:rPr>
            </a:br>
            <a:r>
              <a:rPr lang="fr-FR" sz="2000" b="1" dirty="0">
                <a:solidFill>
                  <a:srgbClr val="7030A0"/>
                </a:solidFill>
                <a:latin typeface="Arial" pitchFamily="34" charset="0"/>
                <a:cs typeface="Arial" pitchFamily="34" charset="0"/>
              </a:rPr>
              <a:t>Rappeler les fondamentaux, ils structurent la gouvernance </a:t>
            </a:r>
            <a:br>
              <a:rPr lang="fr-FR" sz="2000" b="1" dirty="0">
                <a:solidFill>
                  <a:srgbClr val="7030A0"/>
                </a:solidFill>
                <a:latin typeface="Arial" pitchFamily="34" charset="0"/>
                <a:cs typeface="Arial" pitchFamily="34" charset="0"/>
              </a:rPr>
            </a:br>
            <a:r>
              <a:rPr lang="fr-FR" sz="2000" b="1" dirty="0">
                <a:solidFill>
                  <a:srgbClr val="7030A0"/>
                </a:solidFill>
                <a:latin typeface="Arial" pitchFamily="34" charset="0"/>
                <a:cs typeface="Arial" pitchFamily="34" charset="0"/>
              </a:rPr>
              <a:t>Quelles réponses aux complexités </a:t>
            </a:r>
            <a:r>
              <a:rPr lang="fr-FR" sz="2400" b="1" dirty="0">
                <a:solidFill>
                  <a:srgbClr val="7030A0"/>
                </a:solidFill>
                <a:latin typeface="Arial" pitchFamily="34" charset="0"/>
                <a:cs typeface="Arial" pitchFamily="34" charset="0"/>
              </a:rPr>
              <a:t/>
            </a:r>
            <a:br>
              <a:rPr lang="fr-FR" sz="2400" b="1" dirty="0">
                <a:solidFill>
                  <a:srgbClr val="7030A0"/>
                </a:solidFill>
                <a:latin typeface="Arial" pitchFamily="34" charset="0"/>
                <a:cs typeface="Arial" pitchFamily="34" charset="0"/>
              </a:rPr>
            </a:br>
            <a:r>
              <a:rPr lang="fr-FR" sz="2400" b="1" dirty="0">
                <a:solidFill>
                  <a:srgbClr val="7030A0"/>
                </a:solidFill>
                <a:latin typeface="Arial" pitchFamily="34" charset="0"/>
                <a:cs typeface="Arial" pitchFamily="34" charset="0"/>
              </a:rPr>
              <a:t>	° </a:t>
            </a:r>
            <a:r>
              <a:rPr lang="fr-FR" sz="2000" dirty="0">
                <a:solidFill>
                  <a:srgbClr val="7030A0"/>
                </a:solidFill>
                <a:latin typeface="Arial" pitchFamily="34" charset="0"/>
                <a:cs typeface="Arial" pitchFamily="34" charset="0"/>
              </a:rPr>
              <a:t>techniques</a:t>
            </a:r>
            <a:br>
              <a:rPr lang="fr-FR" sz="2000" dirty="0">
                <a:solidFill>
                  <a:srgbClr val="7030A0"/>
                </a:solidFill>
                <a:latin typeface="Arial" pitchFamily="34" charset="0"/>
                <a:cs typeface="Arial" pitchFamily="34" charset="0"/>
              </a:rPr>
            </a:br>
            <a:r>
              <a:rPr lang="fr-FR" sz="2000" dirty="0">
                <a:solidFill>
                  <a:srgbClr val="7030A0"/>
                </a:solidFill>
                <a:latin typeface="Arial" pitchFamily="34" charset="0"/>
                <a:cs typeface="Arial" pitchFamily="34" charset="0"/>
              </a:rPr>
              <a:t>	° sociétales, 	</a:t>
            </a:r>
            <a:br>
              <a:rPr lang="fr-FR" sz="2000" dirty="0">
                <a:solidFill>
                  <a:srgbClr val="7030A0"/>
                </a:solidFill>
                <a:latin typeface="Arial" pitchFamily="34" charset="0"/>
                <a:cs typeface="Arial" pitchFamily="34" charset="0"/>
              </a:rPr>
            </a:br>
            <a:r>
              <a:rPr lang="fr-FR" sz="2000" dirty="0">
                <a:solidFill>
                  <a:srgbClr val="7030A0"/>
                </a:solidFill>
                <a:latin typeface="Arial" pitchFamily="34" charset="0"/>
                <a:cs typeface="Arial" pitchFamily="34" charset="0"/>
              </a:rPr>
              <a:t>	° institutionnelles, 	</a:t>
            </a:r>
            <a:br>
              <a:rPr lang="fr-FR" sz="2000" dirty="0">
                <a:solidFill>
                  <a:srgbClr val="7030A0"/>
                </a:solidFill>
                <a:latin typeface="Arial" pitchFamily="34" charset="0"/>
                <a:cs typeface="Arial" pitchFamily="34" charset="0"/>
              </a:rPr>
            </a:br>
            <a:r>
              <a:rPr lang="fr-FR" sz="2000" dirty="0">
                <a:solidFill>
                  <a:srgbClr val="7030A0"/>
                </a:solidFill>
                <a:latin typeface="Arial" pitchFamily="34" charset="0"/>
                <a:cs typeface="Arial" pitchFamily="34" charset="0"/>
              </a:rPr>
              <a:t>	° technologiques</a:t>
            </a:r>
          </a:p>
        </p:txBody>
      </p:sp>
      <p:sp>
        <p:nvSpPr>
          <p:cNvPr id="3" name="Espace réservé du pied de page 2"/>
          <p:cNvSpPr>
            <a:spLocks noGrp="1"/>
          </p:cNvSpPr>
          <p:nvPr>
            <p:ph type="ftr" sz="quarter" idx="11"/>
          </p:nvPr>
        </p:nvSpPr>
        <p:spPr/>
        <p:txBody>
          <a:bodyPr/>
          <a:lstStyle/>
          <a:p>
            <a:r>
              <a:rPr lang="fr-FR" smtClean="0"/>
              <a:t>Claude Miqueu SOCLE OIEau 4.4.2017</a:t>
            </a:r>
            <a:endParaRPr lang="fr-FR"/>
          </a:p>
        </p:txBody>
      </p:sp>
      <p:sp>
        <p:nvSpPr>
          <p:cNvPr id="4" name="Espace réservé du numéro de diapositive 3"/>
          <p:cNvSpPr>
            <a:spLocks noGrp="1"/>
          </p:cNvSpPr>
          <p:nvPr>
            <p:ph type="sldNum" sz="quarter" idx="12"/>
          </p:nvPr>
        </p:nvSpPr>
        <p:spPr/>
        <p:txBody>
          <a:bodyPr/>
          <a:lstStyle/>
          <a:p>
            <a:fld id="{DA35C233-ADDE-4BD3-B2CA-D3913D462BDA}" type="slidenum">
              <a:rPr lang="fr-FR" smtClean="0"/>
              <a:pPr/>
              <a:t>32</a:t>
            </a:fld>
            <a:endParaRPr lang="fr-FR"/>
          </a:p>
        </p:txBody>
      </p:sp>
      <p:sp>
        <p:nvSpPr>
          <p:cNvPr id="5" name="Espace réservé du contenu 4"/>
          <p:cNvSpPr>
            <a:spLocks noGrp="1"/>
          </p:cNvSpPr>
          <p:nvPr>
            <p:ph sz="quarter" idx="1"/>
          </p:nvPr>
        </p:nvSpPr>
        <p:spPr>
          <a:xfrm>
            <a:off x="285720" y="2564904"/>
            <a:ext cx="8534752" cy="3888432"/>
          </a:xfrm>
        </p:spPr>
        <p:txBody>
          <a:bodyPr>
            <a:normAutofit fontScale="40000" lnSpcReduction="20000"/>
          </a:bodyPr>
          <a:lstStyle/>
          <a:p>
            <a:pPr>
              <a:buNone/>
            </a:pPr>
            <a:r>
              <a:rPr lang="fr-FR" sz="4500" b="1" dirty="0">
                <a:latin typeface="Arial" panose="020B0604020202020204" pitchFamily="34" charset="0"/>
                <a:cs typeface="Arial" pitchFamily="34" charset="0"/>
              </a:rPr>
              <a:t>Penser, comprendre, les complexités</a:t>
            </a:r>
          </a:p>
          <a:p>
            <a:pPr>
              <a:buNone/>
            </a:pPr>
            <a:r>
              <a:rPr lang="fr-FR" sz="4000" i="1" dirty="0">
                <a:latin typeface="Arial" panose="020B0604020202020204" pitchFamily="34" charset="0"/>
                <a:cs typeface="Arial" pitchFamily="34" charset="0"/>
              </a:rPr>
              <a:t>« Il nous faut dissiper l’illusion qui prétend que nous serions arrivés à la société de la connaissance. En fait nous somme parvenus à la société des connaissances séparées, séparation qui nous empêche de les relier pour concevoir les problèmes fondamentaux et globaux tant de nos vies personnelles que de nos destins collectifs ». </a:t>
            </a:r>
          </a:p>
          <a:p>
            <a:pPr algn="ctr">
              <a:buNone/>
            </a:pPr>
            <a:r>
              <a:rPr lang="fr-FR" sz="4000" i="1" dirty="0">
                <a:latin typeface="Arial" panose="020B0604020202020204" pitchFamily="34" charset="0"/>
                <a:cs typeface="Arial" pitchFamily="34" charset="0"/>
              </a:rPr>
              <a:t>(</a:t>
            </a:r>
            <a:r>
              <a:rPr lang="fr-FR" sz="4000" i="1" dirty="0" err="1">
                <a:latin typeface="Arial" panose="020B0604020202020204" pitchFamily="34" charset="0"/>
                <a:cs typeface="Arial" pitchFamily="34" charset="0"/>
              </a:rPr>
              <a:t>EdgarMorin</a:t>
            </a:r>
            <a:r>
              <a:rPr lang="fr-FR" sz="4000" i="1" dirty="0">
                <a:latin typeface="Arial" panose="020B0604020202020204" pitchFamily="34" charset="0"/>
                <a:cs typeface="Arial" pitchFamily="34" charset="0"/>
              </a:rPr>
              <a:t>)</a:t>
            </a:r>
          </a:p>
          <a:p>
            <a:pPr>
              <a:buNone/>
            </a:pPr>
            <a:endParaRPr lang="fr-FR" sz="4000" b="1" dirty="0">
              <a:latin typeface="Arial" pitchFamily="34" charset="0"/>
              <a:cs typeface="Arial" pitchFamily="34" charset="0"/>
            </a:endParaRPr>
          </a:p>
          <a:p>
            <a:pPr>
              <a:buNone/>
            </a:pPr>
            <a:r>
              <a:rPr lang="fr-FR" sz="4500" b="1" dirty="0">
                <a:latin typeface="Arial" pitchFamily="34" charset="0"/>
                <a:cs typeface="Arial" pitchFamily="34" charset="0"/>
              </a:rPr>
              <a:t>Trouver les chemins de cette pédagogie de la complexité et ses nouvelles réponses</a:t>
            </a:r>
          </a:p>
          <a:p>
            <a:pPr>
              <a:buNone/>
            </a:pPr>
            <a:r>
              <a:rPr lang="fr-FR" sz="4500" b="1" dirty="0">
                <a:latin typeface="Arial" pitchFamily="34" charset="0"/>
                <a:cs typeface="Arial" pitchFamily="34" charset="0"/>
              </a:rPr>
              <a:t>	</a:t>
            </a:r>
            <a:r>
              <a:rPr lang="fr-FR" sz="4500" b="1" dirty="0">
                <a:solidFill>
                  <a:srgbClr val="7030A0"/>
                </a:solidFill>
                <a:latin typeface="Arial" pitchFamily="34" charset="0"/>
                <a:cs typeface="Arial" pitchFamily="34" charset="0"/>
              </a:rPr>
              <a:t>« Inventer » une nouvelle citoyenneté</a:t>
            </a:r>
          </a:p>
          <a:p>
            <a:pPr>
              <a:buNone/>
            </a:pPr>
            <a:r>
              <a:rPr lang="fr-FR" sz="4500" b="1" dirty="0">
                <a:latin typeface="Arial" pitchFamily="34" charset="0"/>
                <a:cs typeface="Arial" pitchFamily="34" charset="0"/>
              </a:rPr>
              <a:t>		° Réponses Militantes </a:t>
            </a:r>
            <a:r>
              <a:rPr lang="fr-FR" sz="4500" i="1" dirty="0">
                <a:latin typeface="Arial" panose="020B0604020202020204" pitchFamily="34" charset="0"/>
                <a:cs typeface="Arial" pitchFamily="34" charset="0"/>
              </a:rPr>
              <a:t>…de la FNE à la FNSEA</a:t>
            </a:r>
          </a:p>
          <a:p>
            <a:pPr>
              <a:buNone/>
            </a:pPr>
            <a:r>
              <a:rPr lang="fr-FR" sz="4500" b="1" dirty="0">
                <a:latin typeface="Arial" panose="020B0604020202020204" pitchFamily="34" charset="0"/>
                <a:cs typeface="Arial" pitchFamily="34" charset="0"/>
              </a:rPr>
              <a:t>		° Réponses Institutionnelles : </a:t>
            </a:r>
            <a:r>
              <a:rPr lang="fr-FR" sz="4500" dirty="0">
                <a:latin typeface="Arial" panose="020B0604020202020204" pitchFamily="34" charset="0"/>
                <a:cs typeface="Arial" pitchFamily="34" charset="0"/>
              </a:rPr>
              <a:t>Nouvelle  gouvernance. Veille 	institutionnelle </a:t>
            </a:r>
          </a:p>
          <a:p>
            <a:pPr>
              <a:buNone/>
            </a:pPr>
            <a:r>
              <a:rPr lang="fr-FR" sz="4500" b="1" dirty="0">
                <a:latin typeface="Arial" panose="020B0604020202020204" pitchFamily="34" charset="0"/>
                <a:cs typeface="Arial" pitchFamily="34" charset="0"/>
              </a:rPr>
              <a:t>		° Programmatiques :</a:t>
            </a:r>
            <a:r>
              <a:rPr lang="fr-FR" sz="4000" b="1" dirty="0">
                <a:latin typeface="Arial" panose="020B0604020202020204" pitchFamily="34" charset="0"/>
                <a:cs typeface="Arial" pitchFamily="34" charset="0"/>
              </a:rPr>
              <a:t> </a:t>
            </a:r>
            <a:r>
              <a:rPr lang="fr-FR" sz="4000" dirty="0">
                <a:latin typeface="Arial" panose="020B0604020202020204" pitchFamily="34" charset="0"/>
                <a:cs typeface="Arial" pitchFamily="34" charset="0"/>
              </a:rPr>
              <a:t>Le SDAGE 2016-2021,  Les SCOT, Les SAGE et leurs </a:t>
            </a:r>
            <a:r>
              <a:rPr lang="fr-FR" sz="4000" dirty="0" smtClean="0">
                <a:latin typeface="Arial" panose="020B0604020202020204" pitchFamily="34" charset="0"/>
                <a:cs typeface="Arial" pitchFamily="34" charset="0"/>
              </a:rPr>
              <a:t>	commissions </a:t>
            </a:r>
            <a:r>
              <a:rPr lang="fr-FR" sz="4000" dirty="0">
                <a:latin typeface="Arial" panose="020B0604020202020204" pitchFamily="34" charset="0"/>
                <a:cs typeface="Arial" pitchFamily="34" charset="0"/>
              </a:rPr>
              <a:t>locales de l’eau, espace citoyen ? Les SOCLE…</a:t>
            </a:r>
          </a:p>
          <a:p>
            <a:pPr lvl="1"/>
            <a:endParaRPr lang="fr-FR" sz="4000" dirty="0">
              <a:latin typeface="Arial" panose="020B0604020202020204" pitchFamily="34" charset="0"/>
              <a:cs typeface="Arial" pitchFamily="34" charset="0"/>
            </a:endParaRPr>
          </a:p>
          <a:p>
            <a:endParaRPr lang="fr-FR" dirty="0"/>
          </a:p>
        </p:txBody>
      </p:sp>
    </p:spTree>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88640"/>
            <a:ext cx="8229600" cy="2952328"/>
          </a:xfrm>
        </p:spPr>
        <p:txBody>
          <a:bodyPr>
            <a:normAutofit fontScale="90000"/>
          </a:bodyPr>
          <a:lstStyle/>
          <a:p>
            <a:pPr algn="l"/>
            <a:r>
              <a:rPr lang="fr-FR" sz="3100" b="1" dirty="0">
                <a:latin typeface="Arial" pitchFamily="34" charset="0"/>
                <a:cs typeface="Arial" pitchFamily="34" charset="0"/>
              </a:rPr>
              <a:t>Quelle stratégie dans l’actualité politique et ses turbulences</a:t>
            </a:r>
            <a:r>
              <a:rPr lang="fr-FR" sz="3200" b="1" dirty="0">
                <a:solidFill>
                  <a:srgbClr val="7030A0"/>
                </a:solidFill>
                <a:latin typeface="Arial" pitchFamily="34" charset="0"/>
                <a:cs typeface="Arial" pitchFamily="34" charset="0"/>
              </a:rPr>
              <a:t/>
            </a:r>
            <a:br>
              <a:rPr lang="fr-FR" sz="3200" b="1" dirty="0">
                <a:solidFill>
                  <a:srgbClr val="7030A0"/>
                </a:solidFill>
                <a:latin typeface="Arial" pitchFamily="34" charset="0"/>
                <a:cs typeface="Arial" pitchFamily="34" charset="0"/>
              </a:rPr>
            </a:br>
            <a:r>
              <a:rPr lang="fr-FR" sz="3200" b="1" dirty="0">
                <a:solidFill>
                  <a:srgbClr val="7030A0"/>
                </a:solidFill>
                <a:latin typeface="Arial" pitchFamily="34" charset="0"/>
                <a:cs typeface="Arial" pitchFamily="34" charset="0"/>
              </a:rPr>
              <a:t>	</a:t>
            </a:r>
            <a:r>
              <a:rPr lang="fr-FR" sz="2700" i="1" dirty="0">
                <a:solidFill>
                  <a:srgbClr val="7030A0"/>
                </a:solidFill>
                <a:latin typeface="Arial" pitchFamily="34" charset="0"/>
                <a:cs typeface="Arial" pitchFamily="34" charset="0"/>
              </a:rPr>
              <a:t>Quelles conséquences pour la doctrine et les SDCI </a:t>
            </a:r>
            <a:br>
              <a:rPr lang="fr-FR" sz="2700" i="1" dirty="0">
                <a:solidFill>
                  <a:srgbClr val="7030A0"/>
                </a:solidFill>
                <a:latin typeface="Arial" pitchFamily="34" charset="0"/>
                <a:cs typeface="Arial" pitchFamily="34" charset="0"/>
              </a:rPr>
            </a:br>
            <a:r>
              <a:rPr lang="fr-FR" sz="2700" i="1" dirty="0">
                <a:solidFill>
                  <a:srgbClr val="7030A0"/>
                </a:solidFill>
                <a:latin typeface="Arial" pitchFamily="34" charset="0"/>
                <a:cs typeface="Arial" pitchFamily="34" charset="0"/>
              </a:rPr>
              <a:t> 	Le calendrier des réformes ? </a:t>
            </a:r>
            <a:br>
              <a:rPr lang="fr-FR" sz="2700" i="1" dirty="0">
                <a:solidFill>
                  <a:srgbClr val="7030A0"/>
                </a:solidFill>
                <a:latin typeface="Arial" pitchFamily="34" charset="0"/>
                <a:cs typeface="Arial" pitchFamily="34" charset="0"/>
              </a:rPr>
            </a:br>
            <a:r>
              <a:rPr lang="fr-FR" sz="2700" i="1" dirty="0">
                <a:solidFill>
                  <a:srgbClr val="7030A0"/>
                </a:solidFill>
                <a:latin typeface="Arial" pitchFamily="34" charset="0"/>
                <a:cs typeface="Arial" pitchFamily="34" charset="0"/>
              </a:rPr>
              <a:t>	</a:t>
            </a:r>
            <a:r>
              <a:rPr lang="fr-FR" sz="2000" i="1" dirty="0">
                <a:solidFill>
                  <a:srgbClr val="7030A0"/>
                </a:solidFill>
                <a:latin typeface="Arial" pitchFamily="34" charset="0"/>
                <a:cs typeface="Arial" pitchFamily="34" charset="0"/>
              </a:rPr>
              <a:t>GEMAPI, Hors GEMAPI, SOCLE, 11 </a:t>
            </a:r>
            <a:r>
              <a:rPr lang="fr-FR" sz="2000" i="1" dirty="0" err="1">
                <a:solidFill>
                  <a:srgbClr val="7030A0"/>
                </a:solidFill>
                <a:latin typeface="Arial" pitchFamily="34" charset="0"/>
                <a:cs typeface="Arial" pitchFamily="34" charset="0"/>
              </a:rPr>
              <a:t>ième</a:t>
            </a:r>
            <a:r>
              <a:rPr lang="fr-FR" sz="2000" i="1" dirty="0">
                <a:solidFill>
                  <a:srgbClr val="7030A0"/>
                </a:solidFill>
                <a:latin typeface="Arial" pitchFamily="34" charset="0"/>
                <a:cs typeface="Arial" pitchFamily="34" charset="0"/>
              </a:rPr>
              <a:t> programme, </a:t>
            </a:r>
            <a:r>
              <a:rPr lang="fr-FR" sz="2000" i="1" dirty="0" err="1">
                <a:solidFill>
                  <a:srgbClr val="7030A0"/>
                </a:solidFill>
                <a:latin typeface="Arial" pitchFamily="34" charset="0"/>
                <a:cs typeface="Arial" pitchFamily="34" charset="0"/>
              </a:rPr>
              <a:t>révison</a:t>
            </a:r>
            <a:r>
              <a:rPr lang="fr-FR" sz="2000" i="1" dirty="0">
                <a:solidFill>
                  <a:srgbClr val="7030A0"/>
                </a:solidFill>
                <a:latin typeface="Arial" pitchFamily="34" charset="0"/>
                <a:cs typeface="Arial" pitchFamily="34" charset="0"/>
              </a:rPr>
              <a:t> du 	SDAGE….</a:t>
            </a:r>
            <a:r>
              <a:rPr lang="fr-FR" sz="3200" i="1" dirty="0">
                <a:solidFill>
                  <a:srgbClr val="7030A0"/>
                </a:solidFill>
                <a:latin typeface="Arial" pitchFamily="34" charset="0"/>
                <a:cs typeface="Arial" pitchFamily="34" charset="0"/>
              </a:rPr>
              <a:t/>
            </a:r>
            <a:br>
              <a:rPr lang="fr-FR" sz="3200" i="1" dirty="0">
                <a:solidFill>
                  <a:srgbClr val="7030A0"/>
                </a:solidFill>
                <a:latin typeface="Arial" pitchFamily="34" charset="0"/>
                <a:cs typeface="Arial" pitchFamily="34" charset="0"/>
              </a:rPr>
            </a:br>
            <a:r>
              <a:rPr lang="fr-FR" sz="2400" i="1" dirty="0">
                <a:solidFill>
                  <a:srgbClr val="7030A0"/>
                </a:solidFill>
                <a:latin typeface="Arial" pitchFamily="34" charset="0"/>
                <a:cs typeface="Arial" pitchFamily="34" charset="0"/>
              </a:rPr>
              <a:t>Demain quelle doctrine, quel calendrier ?</a:t>
            </a:r>
          </a:p>
        </p:txBody>
      </p:sp>
      <p:sp>
        <p:nvSpPr>
          <p:cNvPr id="3" name="Espace réservé du contenu 2"/>
          <p:cNvSpPr>
            <a:spLocks noGrp="1"/>
          </p:cNvSpPr>
          <p:nvPr>
            <p:ph idx="1"/>
          </p:nvPr>
        </p:nvSpPr>
        <p:spPr>
          <a:xfrm>
            <a:off x="457200" y="3284984"/>
            <a:ext cx="8229600" cy="3215850"/>
          </a:xfrm>
        </p:spPr>
        <p:txBody>
          <a:bodyPr>
            <a:normAutofit fontScale="70000" lnSpcReduction="20000"/>
          </a:bodyPr>
          <a:lstStyle/>
          <a:p>
            <a:r>
              <a:rPr lang="fr-FR" b="1" dirty="0"/>
              <a:t>Conseil d’Etat</a:t>
            </a:r>
          </a:p>
          <a:p>
            <a:r>
              <a:rPr lang="fr-FR" b="1" dirty="0"/>
              <a:t>L’Etat</a:t>
            </a:r>
          </a:p>
          <a:p>
            <a:r>
              <a:rPr lang="fr-FR" b="1" dirty="0"/>
              <a:t>Europe</a:t>
            </a:r>
          </a:p>
          <a:p>
            <a:r>
              <a:rPr lang="fr-FR" b="1" dirty="0"/>
              <a:t>Acteurs de la gouvernance</a:t>
            </a:r>
          </a:p>
          <a:p>
            <a:pPr lvl="1"/>
            <a:r>
              <a:rPr lang="fr-FR" b="1" dirty="0"/>
              <a:t>ADF</a:t>
            </a:r>
          </a:p>
          <a:p>
            <a:pPr lvl="1"/>
            <a:r>
              <a:rPr lang="fr-FR" b="1" dirty="0"/>
              <a:t>AMF</a:t>
            </a:r>
          </a:p>
          <a:p>
            <a:pPr lvl="1"/>
            <a:r>
              <a:rPr lang="fr-FR" b="1" dirty="0"/>
              <a:t>Président du Sénat</a:t>
            </a:r>
          </a:p>
          <a:p>
            <a:pPr lvl="1"/>
            <a:r>
              <a:rPr lang="fr-FR" b="1" dirty="0"/>
              <a:t>Régions de France</a:t>
            </a:r>
          </a:p>
          <a:p>
            <a:pPr algn="r">
              <a:buNone/>
            </a:pPr>
            <a:r>
              <a:rPr lang="fr-FR" dirty="0"/>
              <a:t>…/…</a:t>
            </a: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33</a:t>
            </a:fld>
            <a:endParaRPr lang="fr-F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572560" cy="1857364"/>
          </a:xfrm>
        </p:spPr>
        <p:txBody>
          <a:bodyPr>
            <a:normAutofit fontScale="90000"/>
          </a:bodyPr>
          <a:lstStyle/>
          <a:p>
            <a:pPr algn="l"/>
            <a:r>
              <a:rPr lang="fr-FR" sz="3100" b="1" dirty="0">
                <a:latin typeface="Times New Roman" pitchFamily="18" charset="0"/>
                <a:cs typeface="Times New Roman" pitchFamily="18" charset="0"/>
              </a:rPr>
              <a:t/>
            </a:r>
            <a:br>
              <a:rPr lang="fr-FR" sz="3100" b="1" dirty="0">
                <a:latin typeface="Times New Roman" pitchFamily="18" charset="0"/>
                <a:cs typeface="Times New Roman" pitchFamily="18" charset="0"/>
              </a:rPr>
            </a:br>
            <a:r>
              <a:rPr lang="fr-FR" sz="3100" b="1" dirty="0">
                <a:latin typeface="Arial" pitchFamily="34" charset="0"/>
                <a:cs typeface="Arial" pitchFamily="34" charset="0"/>
              </a:rPr>
              <a:t>Le Conseil d’Etat</a:t>
            </a:r>
            <a:r>
              <a:rPr lang="fr-FR" sz="3100" b="1" dirty="0">
                <a:latin typeface="Times New Roman" pitchFamily="18" charset="0"/>
                <a:cs typeface="Times New Roman" pitchFamily="18" charset="0"/>
              </a:rPr>
              <a:t/>
            </a:r>
            <a:br>
              <a:rPr lang="fr-FR" sz="3100" b="1" dirty="0">
                <a:latin typeface="Times New Roman" pitchFamily="18" charset="0"/>
                <a:cs typeface="Times New Roman" pitchFamily="18" charset="0"/>
              </a:rPr>
            </a:br>
            <a:r>
              <a:rPr lang="fr-FR" sz="3100" b="1" dirty="0">
                <a:latin typeface="Times New Roman" pitchFamily="18" charset="0"/>
                <a:cs typeface="Times New Roman" pitchFamily="18" charset="0"/>
              </a:rPr>
              <a:t/>
            </a:r>
            <a:br>
              <a:rPr lang="fr-FR" sz="3100" b="1" dirty="0">
                <a:latin typeface="Times New Roman" pitchFamily="18" charset="0"/>
                <a:cs typeface="Times New Roman" pitchFamily="18" charset="0"/>
              </a:rPr>
            </a:br>
            <a:r>
              <a:rPr lang="fr-FR" sz="2200" b="1" dirty="0">
                <a:solidFill>
                  <a:srgbClr val="7030A0"/>
                </a:solidFill>
                <a:latin typeface="Arial" pitchFamily="34" charset="0"/>
                <a:cs typeface="Arial" pitchFamily="34" charset="0"/>
              </a:rPr>
              <a:t>Rappeler les fondamentaux, ils structurent la gouvernance </a:t>
            </a:r>
            <a:r>
              <a:rPr lang="fr-FR" sz="3100" b="1" dirty="0">
                <a:solidFill>
                  <a:srgbClr val="7030A0"/>
                </a:solidFill>
                <a:latin typeface="Arial" pitchFamily="34" charset="0"/>
                <a:cs typeface="Arial" pitchFamily="34" charset="0"/>
              </a:rPr>
              <a:t/>
            </a:r>
            <a:br>
              <a:rPr lang="fr-FR" sz="3100" b="1" dirty="0">
                <a:solidFill>
                  <a:srgbClr val="7030A0"/>
                </a:solidFill>
                <a:latin typeface="Arial" pitchFamily="34" charset="0"/>
                <a:cs typeface="Arial" pitchFamily="34" charset="0"/>
              </a:rPr>
            </a:br>
            <a:r>
              <a:rPr lang="fr-FR" sz="2000" i="1" dirty="0">
                <a:solidFill>
                  <a:srgbClr val="7030A0"/>
                </a:solidFill>
                <a:latin typeface="Arial" pitchFamily="34" charset="0"/>
                <a:cs typeface="Arial" pitchFamily="34" charset="0"/>
              </a:rPr>
              <a:t>Le rapport 2010, « l’eau et son droit », du Conseil d’Etat</a:t>
            </a:r>
            <a:r>
              <a:rPr lang="fr-FR" sz="2000" dirty="0">
                <a:solidFill>
                  <a:srgbClr val="7030A0"/>
                </a:solidFill>
                <a:latin typeface="Arial" pitchFamily="34" charset="0"/>
                <a:cs typeface="Arial" pitchFamily="34" charset="0"/>
              </a:rPr>
              <a:t> </a:t>
            </a:r>
            <a:r>
              <a:rPr lang="fr-FR" sz="3100" b="1" dirty="0">
                <a:solidFill>
                  <a:srgbClr val="7030A0"/>
                </a:solidFill>
                <a:latin typeface="Arial" pitchFamily="34" charset="0"/>
                <a:cs typeface="Arial" pitchFamily="34" charset="0"/>
              </a:rPr>
              <a:t/>
            </a:r>
            <a:br>
              <a:rPr lang="fr-FR" sz="3100" b="1" dirty="0">
                <a:solidFill>
                  <a:srgbClr val="7030A0"/>
                </a:solidFill>
                <a:latin typeface="Arial" pitchFamily="34" charset="0"/>
                <a:cs typeface="Arial" pitchFamily="34" charset="0"/>
              </a:rPr>
            </a:br>
            <a:endParaRPr lang="fr-FR" sz="3100" dirty="0">
              <a:solidFill>
                <a:srgbClr val="7030A0"/>
              </a:solidFill>
              <a:latin typeface="Arial" pitchFamily="34" charset="0"/>
              <a:cs typeface="Arial" pitchFamily="34" charset="0"/>
            </a:endParaRPr>
          </a:p>
        </p:txBody>
      </p:sp>
      <p:sp>
        <p:nvSpPr>
          <p:cNvPr id="3" name="Espace réservé du contenu 2"/>
          <p:cNvSpPr>
            <a:spLocks noGrp="1"/>
          </p:cNvSpPr>
          <p:nvPr>
            <p:ph idx="1"/>
          </p:nvPr>
        </p:nvSpPr>
        <p:spPr>
          <a:xfrm>
            <a:off x="285720" y="1988840"/>
            <a:ext cx="8501122" cy="4137323"/>
          </a:xfrm>
        </p:spPr>
        <p:txBody>
          <a:bodyPr>
            <a:normAutofit/>
          </a:bodyPr>
          <a:lstStyle/>
          <a:p>
            <a:pPr algn="just">
              <a:buNone/>
            </a:pPr>
            <a:r>
              <a:rPr lang="fr-FR" sz="2600" i="1" dirty="0">
                <a:latin typeface="Times New Roman" pitchFamily="18" charset="0"/>
                <a:cs typeface="Times New Roman" pitchFamily="18" charset="0"/>
              </a:rPr>
              <a:t> </a:t>
            </a:r>
            <a:r>
              <a:rPr lang="fr-FR" sz="2400" b="1" i="1" dirty="0">
                <a:latin typeface="Arial" pitchFamily="34" charset="0"/>
                <a:cs typeface="Arial" pitchFamily="34" charset="0"/>
              </a:rPr>
              <a:t>« …</a:t>
            </a:r>
            <a:r>
              <a:rPr lang="fr-FR" sz="2400" i="1" dirty="0">
                <a:latin typeface="Arial" pitchFamily="34" charset="0"/>
                <a:cs typeface="Arial" pitchFamily="34" charset="0"/>
              </a:rPr>
              <a:t>A l’ avenir, l’Etat devra mieux distinguer entre la gestion du grand cycle et du petit cycle de l’eau dont la responsabilité est confiée aux collectivités territoriales et souvent subdéléguée...  </a:t>
            </a:r>
          </a:p>
          <a:p>
            <a:pPr algn="just">
              <a:buNone/>
            </a:pPr>
            <a:r>
              <a:rPr lang="fr-FR" sz="2400" b="1" i="1" dirty="0">
                <a:latin typeface="Arial" pitchFamily="34" charset="0"/>
                <a:cs typeface="Arial" pitchFamily="34" charset="0"/>
              </a:rPr>
              <a:t>	</a:t>
            </a:r>
          </a:p>
          <a:p>
            <a:pPr algn="just">
              <a:buNone/>
            </a:pPr>
            <a:r>
              <a:rPr lang="fr-FR" sz="2400" b="1" i="1" dirty="0">
                <a:latin typeface="Arial" pitchFamily="34" charset="0"/>
                <a:cs typeface="Arial" pitchFamily="34" charset="0"/>
              </a:rPr>
              <a:t>	…L’Etat doit laisser la gestion du second, en la simplifiant, à ces collectivités qui le maîtrisent bien et se saisir de la gestion, encore très déficiente, du premier qui est de sa responsabilité et qu’il n’assume pas aujourd’hui… ». 	</a:t>
            </a:r>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34</a:t>
            </a:fld>
            <a:endParaRPr lang="fr-FR"/>
          </a:p>
        </p:txBody>
      </p:sp>
      <p:sp>
        <p:nvSpPr>
          <p:cNvPr id="8" name="Espace réservé du pied de page 7"/>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357166"/>
            <a:ext cx="8501122" cy="1571636"/>
          </a:xfrm>
        </p:spPr>
        <p:txBody>
          <a:bodyPr>
            <a:normAutofit fontScale="90000"/>
          </a:bodyPr>
          <a:lstStyle/>
          <a:p>
            <a:pPr algn="l"/>
            <a:r>
              <a:rPr lang="fr-FR" sz="2200" dirty="0">
                <a:latin typeface="Times New Roman" pitchFamily="18" charset="0"/>
                <a:cs typeface="Times New Roman" pitchFamily="18" charset="0"/>
              </a:rPr>
              <a:t/>
            </a:r>
            <a:br>
              <a:rPr lang="fr-FR" sz="2200" dirty="0">
                <a:latin typeface="Times New Roman" pitchFamily="18" charset="0"/>
                <a:cs typeface="Times New Roman" pitchFamily="18" charset="0"/>
              </a:rPr>
            </a:br>
            <a:r>
              <a:rPr lang="fr-FR" sz="2200" dirty="0">
                <a:latin typeface="Times New Roman" pitchFamily="18" charset="0"/>
                <a:cs typeface="Times New Roman" pitchFamily="18" charset="0"/>
              </a:rPr>
              <a:t/>
            </a:r>
            <a:br>
              <a:rPr lang="fr-FR" sz="2200" dirty="0">
                <a:latin typeface="Times New Roman" pitchFamily="18" charset="0"/>
                <a:cs typeface="Times New Roman" pitchFamily="18" charset="0"/>
              </a:rPr>
            </a:br>
            <a:r>
              <a:rPr lang="fr-FR" sz="2200" dirty="0">
                <a:latin typeface="Times New Roman" pitchFamily="18" charset="0"/>
                <a:cs typeface="Times New Roman" pitchFamily="18" charset="0"/>
              </a:rPr>
              <a:t/>
            </a:r>
            <a:br>
              <a:rPr lang="fr-FR" sz="2200" dirty="0">
                <a:latin typeface="Times New Roman" pitchFamily="18" charset="0"/>
                <a:cs typeface="Times New Roman" pitchFamily="18" charset="0"/>
              </a:rPr>
            </a:br>
            <a:r>
              <a:rPr lang="fr-FR" sz="2200" dirty="0">
                <a:latin typeface="Times New Roman" pitchFamily="18" charset="0"/>
                <a:cs typeface="Times New Roman" pitchFamily="18" charset="0"/>
              </a:rPr>
              <a:t/>
            </a:r>
            <a:br>
              <a:rPr lang="fr-FR" sz="2200" dirty="0">
                <a:latin typeface="Times New Roman" pitchFamily="18" charset="0"/>
                <a:cs typeface="Times New Roman" pitchFamily="18" charset="0"/>
              </a:rPr>
            </a:br>
            <a:r>
              <a:rPr lang="fr-FR" sz="3100" b="1" dirty="0">
                <a:latin typeface="Arial" panose="020B0604020202020204" pitchFamily="34" charset="0"/>
                <a:cs typeface="Arial" panose="020B0604020202020204" pitchFamily="34" charset="0"/>
              </a:rPr>
              <a:t>L’Etat</a:t>
            </a:r>
            <a:r>
              <a:rPr lang="fr-FR" sz="2200" dirty="0">
                <a:latin typeface="Times New Roman" pitchFamily="18" charset="0"/>
                <a:cs typeface="Times New Roman" pitchFamily="18" charset="0"/>
              </a:rPr>
              <a:t/>
            </a:r>
            <a:br>
              <a:rPr lang="fr-FR" sz="2200" dirty="0">
                <a:latin typeface="Times New Roman" pitchFamily="18" charset="0"/>
                <a:cs typeface="Times New Roman" pitchFamily="18" charset="0"/>
              </a:rPr>
            </a:br>
            <a:r>
              <a:rPr lang="fr-FR" sz="2700" b="1" i="1" dirty="0">
                <a:solidFill>
                  <a:srgbClr val="7030A0"/>
                </a:solidFill>
                <a:latin typeface="Arial" pitchFamily="34" charset="0"/>
                <a:cs typeface="Arial" pitchFamily="34" charset="0"/>
              </a:rPr>
              <a:t>Rendez nous l’Etat…mais un autre Etat ! </a:t>
            </a:r>
            <a:br>
              <a:rPr lang="fr-FR" sz="2700" b="1" i="1" dirty="0">
                <a:solidFill>
                  <a:srgbClr val="7030A0"/>
                </a:solidFill>
                <a:latin typeface="Arial" pitchFamily="34" charset="0"/>
                <a:cs typeface="Arial" pitchFamily="34" charset="0"/>
              </a:rPr>
            </a:br>
            <a:r>
              <a:rPr lang="fr-FR" sz="2000" dirty="0">
                <a:solidFill>
                  <a:srgbClr val="7030A0"/>
                </a:solidFill>
                <a:latin typeface="Arial" pitchFamily="34" charset="0"/>
                <a:cs typeface="Arial" pitchFamily="34" charset="0"/>
              </a:rPr>
              <a:t>La charte de la déconcentration …La réponse ? </a:t>
            </a:r>
            <a:br>
              <a:rPr lang="fr-FR" sz="2000" dirty="0">
                <a:solidFill>
                  <a:srgbClr val="7030A0"/>
                </a:solidFill>
                <a:latin typeface="Arial" pitchFamily="34" charset="0"/>
                <a:cs typeface="Arial" pitchFamily="34" charset="0"/>
              </a:rPr>
            </a:br>
            <a:r>
              <a:rPr lang="fr-FR" sz="1300" dirty="0">
                <a:latin typeface="Arial" pitchFamily="34" charset="0"/>
                <a:cs typeface="Arial" pitchFamily="34" charset="0"/>
              </a:rPr>
              <a:t>Décret n° 2015-510 du 7 mai 2015 portant charte de la déconcentration JORF n°0107 du 8 mai 2015 , texte n° 23 </a:t>
            </a:r>
            <a:r>
              <a:rPr lang="fr-FR" sz="2200" dirty="0">
                <a:latin typeface="Times New Roman" pitchFamily="18" charset="0"/>
                <a:cs typeface="Times New Roman" pitchFamily="18" charset="0"/>
              </a:rPr>
              <a:t/>
            </a:r>
            <a:br>
              <a:rPr lang="fr-FR" sz="2200" dirty="0">
                <a:latin typeface="Times New Roman" pitchFamily="18" charset="0"/>
                <a:cs typeface="Times New Roman" pitchFamily="18" charset="0"/>
              </a:rPr>
            </a:br>
            <a:r>
              <a:rPr lang="fr-FR" dirty="0"/>
              <a:t/>
            </a:r>
            <a:br>
              <a:rPr lang="fr-FR" dirty="0"/>
            </a:br>
            <a:endParaRPr lang="fr-FR" dirty="0"/>
          </a:p>
        </p:txBody>
      </p:sp>
      <p:sp>
        <p:nvSpPr>
          <p:cNvPr id="3" name="Espace réservé du contenu 2"/>
          <p:cNvSpPr>
            <a:spLocks noGrp="1"/>
          </p:cNvSpPr>
          <p:nvPr>
            <p:ph idx="1"/>
          </p:nvPr>
        </p:nvSpPr>
        <p:spPr>
          <a:xfrm>
            <a:off x="457200" y="2143116"/>
            <a:ext cx="8229600" cy="4286280"/>
          </a:xfrm>
        </p:spPr>
        <p:txBody>
          <a:bodyPr>
            <a:normAutofit fontScale="55000" lnSpcReduction="20000"/>
          </a:bodyPr>
          <a:lstStyle/>
          <a:p>
            <a:pPr algn="just">
              <a:buNone/>
            </a:pPr>
            <a:r>
              <a:rPr lang="fr-FR" dirty="0"/>
              <a:t>L’État administre les territoires dans "une relation de proximité avec les Français, pour s’adapter à leur réalité, qui n’est pas identique en tout point du pays". </a:t>
            </a:r>
          </a:p>
          <a:p>
            <a:pPr algn="just">
              <a:buNone/>
            </a:pPr>
            <a:r>
              <a:rPr lang="fr-FR" b="1" dirty="0">
                <a:solidFill>
                  <a:srgbClr val="7030A0"/>
                </a:solidFill>
              </a:rPr>
              <a:t>L’État reconnaît l’initiative au niveau local </a:t>
            </a:r>
            <a:r>
              <a:rPr lang="fr-FR" dirty="0"/>
              <a:t>et les administrations centrales doivent adapter leur fonctionnement aux enjeux de l’administration déconcentrée.</a:t>
            </a:r>
          </a:p>
          <a:p>
            <a:pPr algn="just">
              <a:buNone/>
            </a:pPr>
            <a:r>
              <a:rPr lang="fr-FR" dirty="0"/>
              <a:t>La nouvelle charte tend à </a:t>
            </a:r>
            <a:r>
              <a:rPr lang="fr-FR" b="1" dirty="0"/>
              <a:t>favoriser la déconcentration budgétaire ainsi que la déconcentration de la gestion des ressources humaines</a:t>
            </a:r>
            <a:r>
              <a:rPr lang="fr-FR" dirty="0"/>
              <a:t>. Pour se faire, les objectifs fixés aux services déconcentrés par les administrations centrales devront être pluriannuels.</a:t>
            </a:r>
          </a:p>
          <a:p>
            <a:pPr algn="just">
              <a:buNone/>
            </a:pPr>
            <a:endParaRPr lang="fr-FR" dirty="0"/>
          </a:p>
          <a:p>
            <a:pPr algn="just">
              <a:buNone/>
            </a:pPr>
            <a:r>
              <a:rPr lang="fr-FR" dirty="0"/>
              <a:t>Pour assurer le respect des principes de la Charte, </a:t>
            </a:r>
            <a:r>
              <a:rPr lang="fr-FR" b="1" dirty="0"/>
              <a:t>une Conférence nationale de l’administration territoriale de l’État (CNATE), </a:t>
            </a:r>
            <a:r>
              <a:rPr lang="fr-FR" dirty="0"/>
              <a:t>réunissant les administrations centrales et les chefs des services déconcentrés, est créée.</a:t>
            </a:r>
          </a:p>
          <a:p>
            <a:pPr algn="just">
              <a:buNone/>
            </a:pPr>
            <a:endParaRPr lang="fr-FR" b="1" dirty="0">
              <a:solidFill>
                <a:srgbClr val="C00000"/>
              </a:solidFill>
            </a:endParaRPr>
          </a:p>
          <a:p>
            <a:pPr algn="just">
              <a:buNone/>
            </a:pPr>
            <a:r>
              <a:rPr lang="fr-FR" b="1" dirty="0">
                <a:solidFill>
                  <a:srgbClr val="7030A0"/>
                </a:solidFill>
              </a:rPr>
              <a:t>Le niveau départemental de l’administration territoriale de l’État est l’échelon territorial de droit commun </a:t>
            </a:r>
            <a:r>
              <a:rPr lang="fr-FR" dirty="0"/>
              <a:t>pour la mise en œuvre des politiques publiques.</a:t>
            </a:r>
          </a:p>
          <a:p>
            <a:pPr>
              <a:buNone/>
            </a:pPr>
            <a:endParaRPr lang="fr-FR" dirty="0"/>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35</a:t>
            </a:fld>
            <a:endParaRPr lang="fr-FR"/>
          </a:p>
        </p:txBody>
      </p:sp>
      <p:sp>
        <p:nvSpPr>
          <p:cNvPr id="8" name="Espace réservé du pied de page 7"/>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643998" cy="1285860"/>
          </a:xfrm>
        </p:spPr>
        <p:txBody>
          <a:bodyPr>
            <a:normAutofit fontScale="90000"/>
          </a:bodyPr>
          <a:lstStyle/>
          <a:p>
            <a:pPr algn="l"/>
            <a:r>
              <a:rPr lang="fr-FR" sz="2200" b="1" i="1" dirty="0">
                <a:solidFill>
                  <a:srgbClr val="0070C0"/>
                </a:solidFill>
                <a:latin typeface="Times New Roman" pitchFamily="18" charset="0"/>
                <a:cs typeface="Times New Roman" pitchFamily="18" charset="0"/>
              </a:rPr>
              <a:t/>
            </a:r>
            <a:br>
              <a:rPr lang="fr-FR" sz="2200" b="1" i="1" dirty="0">
                <a:solidFill>
                  <a:srgbClr val="0070C0"/>
                </a:solidFill>
                <a:latin typeface="Times New Roman" pitchFamily="18" charset="0"/>
                <a:cs typeface="Times New Roman" pitchFamily="18" charset="0"/>
              </a:rPr>
            </a:br>
            <a:r>
              <a:rPr lang="fr-FR" sz="3100" b="1" dirty="0">
                <a:latin typeface="Arial" panose="020B0604020202020204" pitchFamily="34" charset="0"/>
                <a:cs typeface="Arial" panose="020B0604020202020204" pitchFamily="34" charset="0"/>
              </a:rPr>
              <a:t>L’Etat</a:t>
            </a:r>
            <a:r>
              <a:rPr lang="fr-FR" sz="2400" b="1" dirty="0">
                <a:latin typeface="Arial" panose="020B0604020202020204" pitchFamily="34" charset="0"/>
                <a:cs typeface="Arial" panose="020B0604020202020204" pitchFamily="34" charset="0"/>
              </a:rPr>
              <a:t/>
            </a:r>
            <a:br>
              <a:rPr lang="fr-FR" sz="2400" b="1" dirty="0">
                <a:latin typeface="Arial" panose="020B0604020202020204" pitchFamily="34" charset="0"/>
                <a:cs typeface="Arial" panose="020B0604020202020204" pitchFamily="34" charset="0"/>
              </a:rPr>
            </a:br>
            <a:r>
              <a:rPr lang="fr-FR" sz="2200" b="1" i="1" dirty="0">
                <a:solidFill>
                  <a:srgbClr val="0070C0"/>
                </a:solidFill>
                <a:latin typeface="Times New Roman" pitchFamily="18" charset="0"/>
                <a:cs typeface="Times New Roman" pitchFamily="18" charset="0"/>
              </a:rPr>
              <a:t>« </a:t>
            </a:r>
            <a:r>
              <a:rPr lang="fr-FR" sz="2200" b="1" i="1" dirty="0">
                <a:solidFill>
                  <a:srgbClr val="7030A0"/>
                </a:solidFill>
                <a:latin typeface="Arial" pitchFamily="34" charset="0"/>
                <a:cs typeface="Arial" pitchFamily="34" charset="0"/>
              </a:rPr>
              <a:t>Un thème permanent :  Rendez nous l’Etat…mais un autre Etat ! »</a:t>
            </a:r>
            <a:br>
              <a:rPr lang="fr-FR" sz="2200" b="1" i="1" dirty="0">
                <a:solidFill>
                  <a:srgbClr val="7030A0"/>
                </a:solidFill>
                <a:latin typeface="Arial" pitchFamily="34" charset="0"/>
                <a:cs typeface="Arial" pitchFamily="34" charset="0"/>
              </a:rPr>
            </a:br>
            <a:r>
              <a:rPr lang="fr-FR" sz="1300" i="1" dirty="0">
                <a:solidFill>
                  <a:srgbClr val="7030A0"/>
                </a:solidFill>
                <a:latin typeface="Arial" pitchFamily="34" charset="0"/>
                <a:cs typeface="Arial" pitchFamily="34" charset="0"/>
              </a:rPr>
              <a:t>Paroles d’acteurs</a:t>
            </a:r>
            <a:r>
              <a:rPr lang="fr-FR" sz="2200" b="1" dirty="0">
                <a:solidFill>
                  <a:srgbClr val="7030A0"/>
                </a:solidFill>
                <a:latin typeface="Arial" pitchFamily="34" charset="0"/>
                <a:cs typeface="Arial" pitchFamily="34" charset="0"/>
              </a:rPr>
              <a:t/>
            </a:r>
            <a:br>
              <a:rPr lang="fr-FR" sz="2200" b="1" dirty="0">
                <a:solidFill>
                  <a:srgbClr val="7030A0"/>
                </a:solidFill>
                <a:latin typeface="Arial" pitchFamily="34" charset="0"/>
                <a:cs typeface="Arial" pitchFamily="34" charset="0"/>
              </a:rPr>
            </a:br>
            <a:r>
              <a:rPr lang="fr-FR" sz="2000" b="1" dirty="0">
                <a:solidFill>
                  <a:srgbClr val="7030A0"/>
                </a:solidFill>
                <a:latin typeface="Arial" pitchFamily="34" charset="0"/>
                <a:cs typeface="Arial" pitchFamily="34" charset="0"/>
              </a:rPr>
              <a:t>La DNO Ingénierie territoriale du 10 mars 2016</a:t>
            </a:r>
          </a:p>
        </p:txBody>
      </p:sp>
      <p:sp>
        <p:nvSpPr>
          <p:cNvPr id="6" name="Rectangle 5"/>
          <p:cNvSpPr/>
          <p:nvPr/>
        </p:nvSpPr>
        <p:spPr>
          <a:xfrm>
            <a:off x="428596" y="1500174"/>
            <a:ext cx="8501122" cy="5262979"/>
          </a:xfrm>
          <a:prstGeom prst="rect">
            <a:avLst/>
          </a:prstGeom>
        </p:spPr>
        <p:txBody>
          <a:bodyPr wrap="square">
            <a:spAutoFit/>
          </a:bodyPr>
          <a:lstStyle/>
          <a:p>
            <a:pPr algn="just"/>
            <a:r>
              <a:rPr lang="fr-FR" sz="1600" dirty="0">
                <a:latin typeface="Arial" pitchFamily="34" charset="0"/>
                <a:cs typeface="Arial" pitchFamily="34" charset="0"/>
              </a:rPr>
              <a:t>Les ministères de l’Aménagement du Territoire, de la Ruralité et des Collectivités territoriales et de l’Intérieur ont produit</a:t>
            </a:r>
            <a:r>
              <a:rPr lang="fr-FR" sz="1600" b="1" dirty="0">
                <a:latin typeface="Arial" pitchFamily="34" charset="0"/>
                <a:cs typeface="Arial" pitchFamily="34" charset="0"/>
              </a:rPr>
              <a:t> une directive nationale d’orientation (DNO) interministérielle, sur l’ingénierie de l’État dans les territoires.</a:t>
            </a:r>
          </a:p>
          <a:p>
            <a:pPr algn="just"/>
            <a:r>
              <a:rPr lang="fr-FR" sz="1600" b="1" dirty="0">
                <a:latin typeface="Arial" pitchFamily="34" charset="0"/>
                <a:cs typeface="Arial" pitchFamily="34" charset="0"/>
              </a:rPr>
              <a:t> </a:t>
            </a:r>
          </a:p>
          <a:p>
            <a:pPr algn="just"/>
            <a:r>
              <a:rPr lang="fr-FR" sz="1600" dirty="0">
                <a:latin typeface="Arial" pitchFamily="34" charset="0"/>
                <a:cs typeface="Arial" pitchFamily="34" charset="0"/>
              </a:rPr>
              <a:t>Elle a été signée par le Premier ministre et envoyée aux préfets le 11 mars 2016.</a:t>
            </a:r>
          </a:p>
          <a:p>
            <a:pPr algn="just"/>
            <a:r>
              <a:rPr lang="fr-FR" sz="1600" b="1" dirty="0">
                <a:latin typeface="Arial" pitchFamily="34" charset="0"/>
                <a:cs typeface="Arial" pitchFamily="34" charset="0"/>
              </a:rPr>
              <a:t>Cette DNO, qui couvre la période 2016-2018</a:t>
            </a:r>
            <a:r>
              <a:rPr lang="fr-FR" sz="1600" dirty="0">
                <a:latin typeface="Arial" pitchFamily="34" charset="0"/>
                <a:cs typeface="Arial" pitchFamily="34" charset="0"/>
              </a:rPr>
              <a:t>, vise à </a:t>
            </a:r>
            <a:r>
              <a:rPr lang="fr-FR" sz="1600" b="1" u="sng" dirty="0">
                <a:solidFill>
                  <a:srgbClr val="7030A0"/>
                </a:solidFill>
                <a:latin typeface="Arial" pitchFamily="34" charset="0"/>
                <a:cs typeface="Arial" pitchFamily="34" charset="0"/>
              </a:rPr>
              <a:t>clarifier le rôle de l’État </a:t>
            </a:r>
            <a:r>
              <a:rPr lang="fr-FR" sz="1600" dirty="0">
                <a:latin typeface="Arial" pitchFamily="34" charset="0"/>
                <a:cs typeface="Arial" pitchFamily="34" charset="0"/>
              </a:rPr>
              <a:t>auprès des acteurs de terrain et ses interventions, en manière d’ingénierie territoriale, en tant qu’</a:t>
            </a:r>
            <a:r>
              <a:rPr lang="fr-FR" sz="1600" b="1" dirty="0">
                <a:solidFill>
                  <a:srgbClr val="7030A0"/>
                </a:solidFill>
                <a:latin typeface="Arial" pitchFamily="34" charset="0"/>
                <a:cs typeface="Arial" pitchFamily="34" charset="0"/>
              </a:rPr>
              <a:t>«</a:t>
            </a:r>
            <a:r>
              <a:rPr lang="fr-FR" sz="1600" b="1" u="sng" dirty="0">
                <a:solidFill>
                  <a:srgbClr val="7030A0"/>
                </a:solidFill>
                <a:latin typeface="Arial" pitchFamily="34" charset="0"/>
                <a:cs typeface="Arial" pitchFamily="34" charset="0"/>
              </a:rPr>
              <a:t> expert, incitateur et facilitateur</a:t>
            </a:r>
            <a:r>
              <a:rPr lang="fr-FR" sz="1600" b="1" dirty="0">
                <a:solidFill>
                  <a:srgbClr val="7030A0"/>
                </a:solidFill>
                <a:latin typeface="Arial" pitchFamily="34" charset="0"/>
                <a:cs typeface="Arial" pitchFamily="34" charset="0"/>
              </a:rPr>
              <a:t> ». </a:t>
            </a:r>
          </a:p>
          <a:p>
            <a:pPr algn="just"/>
            <a:endParaRPr lang="fr-FR" sz="1600" b="1" dirty="0">
              <a:latin typeface="Arial" pitchFamily="34" charset="0"/>
              <a:cs typeface="Arial" pitchFamily="34" charset="0"/>
            </a:endParaRPr>
          </a:p>
          <a:p>
            <a:pPr algn="just"/>
            <a:r>
              <a:rPr lang="fr-FR" sz="1600" b="1" u="sng" dirty="0">
                <a:latin typeface="Arial" pitchFamily="34" charset="0"/>
                <a:cs typeface="Arial" pitchFamily="34" charset="0"/>
              </a:rPr>
              <a:t>Son objectif </a:t>
            </a:r>
            <a:r>
              <a:rPr lang="fr-FR" sz="1600" b="1" dirty="0">
                <a:latin typeface="Arial" pitchFamily="34" charset="0"/>
                <a:cs typeface="Arial" pitchFamily="34" charset="0"/>
              </a:rPr>
              <a:t>: </a:t>
            </a:r>
          </a:p>
          <a:p>
            <a:pPr algn="just"/>
            <a:r>
              <a:rPr lang="fr-FR" sz="1600" b="1" dirty="0">
                <a:latin typeface="Arial" pitchFamily="34" charset="0"/>
                <a:cs typeface="Arial" pitchFamily="34" charset="0"/>
              </a:rPr>
              <a:t>	Mettre l’ingénierie publique au service des territoires pour les aider à 	élaborer et à suivre leurs projets de développement.</a:t>
            </a:r>
            <a:endParaRPr lang="fr-FR" sz="1600" dirty="0">
              <a:latin typeface="Arial" pitchFamily="34" charset="0"/>
              <a:cs typeface="Arial" pitchFamily="34" charset="0"/>
            </a:endParaRPr>
          </a:p>
          <a:p>
            <a:pPr algn="just"/>
            <a:endParaRPr lang="fr-FR" sz="1600" dirty="0">
              <a:latin typeface="Arial" pitchFamily="34" charset="0"/>
              <a:cs typeface="Arial" pitchFamily="34" charset="0"/>
            </a:endParaRPr>
          </a:p>
          <a:p>
            <a:pPr algn="just"/>
            <a:r>
              <a:rPr lang="fr-FR" sz="1600" dirty="0">
                <a:latin typeface="Arial" pitchFamily="34" charset="0"/>
                <a:cs typeface="Arial" pitchFamily="34" charset="0"/>
              </a:rPr>
              <a:t>La directive précise que les services de l’État doivent intervenir dans une « </a:t>
            </a:r>
            <a:r>
              <a:rPr lang="fr-FR" sz="1600" i="1" dirty="0">
                <a:latin typeface="Arial" pitchFamily="34" charset="0"/>
                <a:cs typeface="Arial" pitchFamily="34" charset="0"/>
              </a:rPr>
              <a:t>approche territorialisée des politiques publiques </a:t>
            </a:r>
            <a:r>
              <a:rPr lang="fr-FR" sz="1600" dirty="0">
                <a:latin typeface="Arial" pitchFamily="34" charset="0"/>
                <a:cs typeface="Arial" pitchFamily="34" charset="0"/>
              </a:rPr>
              <a:t>» et « </a:t>
            </a:r>
            <a:r>
              <a:rPr lang="fr-FR" sz="1600" b="1" i="1" dirty="0">
                <a:latin typeface="Arial" pitchFamily="34" charset="0"/>
                <a:cs typeface="Arial" pitchFamily="34" charset="0"/>
              </a:rPr>
              <a:t>organiser l’expertise des services en assurant, notamment, une veille des évolutions juridiques et du suivi des bonnes pratiques</a:t>
            </a:r>
            <a:r>
              <a:rPr lang="fr-FR" sz="1600" b="1" dirty="0">
                <a:latin typeface="Arial" pitchFamily="34" charset="0"/>
                <a:cs typeface="Arial" pitchFamily="34" charset="0"/>
              </a:rPr>
              <a:t> </a:t>
            </a:r>
            <a:r>
              <a:rPr lang="fr-FR" sz="1600" dirty="0">
                <a:latin typeface="Arial" pitchFamily="34" charset="0"/>
                <a:cs typeface="Arial" pitchFamily="34" charset="0"/>
              </a:rPr>
              <a:t>».</a:t>
            </a:r>
          </a:p>
          <a:p>
            <a:pPr algn="just"/>
            <a:r>
              <a:rPr lang="fr-FR" sz="1600" dirty="0">
                <a:latin typeface="Arial" pitchFamily="34" charset="0"/>
                <a:cs typeface="Arial" pitchFamily="34" charset="0"/>
              </a:rPr>
              <a:t>La DNO stipule aussi que « </a:t>
            </a:r>
            <a:r>
              <a:rPr lang="fr-FR" sz="1600" i="1" dirty="0">
                <a:latin typeface="Arial" pitchFamily="34" charset="0"/>
                <a:cs typeface="Arial" pitchFamily="34" charset="0"/>
              </a:rPr>
              <a:t>tous les échelons de l’administration de l’État doivent se mobiliser pour susciter et accompagner les porteurs de projets publics ou privés qui répondent aux priorités nationales </a:t>
            </a:r>
            <a:r>
              <a:rPr lang="fr-FR" sz="1600" dirty="0">
                <a:latin typeface="Arial" pitchFamily="34" charset="0"/>
                <a:cs typeface="Arial" pitchFamily="34" charset="0"/>
              </a:rPr>
              <a:t>».</a:t>
            </a:r>
          </a:p>
          <a:p>
            <a:r>
              <a:rPr lang="fr-FR" sz="1600" dirty="0">
                <a:latin typeface="Arial" pitchFamily="34" charset="0"/>
                <a:cs typeface="Arial" pitchFamily="34" charset="0"/>
              </a:rPr>
              <a:t> </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36</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42107"/>
            <a:ext cx="8229600" cy="854645"/>
          </a:xfrm>
        </p:spPr>
        <p:txBody>
          <a:bodyPr>
            <a:normAutofit/>
          </a:bodyPr>
          <a:lstStyle/>
          <a:p>
            <a:pPr algn="l"/>
            <a:r>
              <a:rPr lang="fr-FR" sz="2800" b="1" dirty="0">
                <a:latin typeface="Arial" panose="020B0604020202020204" pitchFamily="34" charset="0"/>
                <a:cs typeface="Arial" panose="020B0604020202020204" pitchFamily="34" charset="0"/>
              </a:rPr>
              <a:t>L’Europe</a:t>
            </a:r>
          </a:p>
        </p:txBody>
      </p:sp>
      <p:sp>
        <p:nvSpPr>
          <p:cNvPr id="3" name="Espace réservé du contenu 2"/>
          <p:cNvSpPr>
            <a:spLocks noGrp="1"/>
          </p:cNvSpPr>
          <p:nvPr>
            <p:ph idx="1"/>
          </p:nvPr>
        </p:nvSpPr>
        <p:spPr>
          <a:xfrm>
            <a:off x="323528" y="1196751"/>
            <a:ext cx="8496944" cy="5524723"/>
          </a:xfrm>
        </p:spPr>
        <p:txBody>
          <a:bodyPr>
            <a:normAutofit/>
          </a:bodyPr>
          <a:lstStyle/>
          <a:p>
            <a:r>
              <a:rPr lang="fr-FR" sz="2800" dirty="0">
                <a:latin typeface="Arial" panose="020B0604020202020204" pitchFamily="34" charset="0"/>
                <a:cs typeface="Arial" panose="020B0604020202020204" pitchFamily="34" charset="0"/>
              </a:rPr>
              <a:t>Le CNE du 8 décembre s’est interrogé sur le contenu, la méthode et le calendrier de la révision de la DCE</a:t>
            </a:r>
          </a:p>
          <a:p>
            <a:pPr marL="0" indent="0">
              <a:buNone/>
            </a:pPr>
            <a:endParaRPr lang="fr-FR" sz="1000" dirty="0">
              <a:latin typeface="Arial" panose="020B0604020202020204" pitchFamily="34" charset="0"/>
              <a:cs typeface="Arial" panose="020B0604020202020204" pitchFamily="34" charset="0"/>
            </a:endParaRPr>
          </a:p>
          <a:p>
            <a:r>
              <a:rPr lang="fr-FR" sz="2800" dirty="0">
                <a:latin typeface="Arial" panose="020B0604020202020204" pitchFamily="34" charset="0"/>
                <a:cs typeface="Arial" panose="020B0604020202020204" pitchFamily="34" charset="0"/>
              </a:rPr>
              <a:t>L’eau n’est plus une priorité pour l’Europe.</a:t>
            </a:r>
            <a:r>
              <a:rPr lang="fr-FR" sz="2800" b="1" i="1" dirty="0">
                <a:latin typeface="Arial" panose="020B0604020202020204" pitchFamily="34" charset="0"/>
                <a:cs typeface="Arial" panose="020B0604020202020204" pitchFamily="34" charset="0"/>
              </a:rPr>
              <a:t> </a:t>
            </a:r>
          </a:p>
          <a:p>
            <a:pPr marL="0" indent="0">
              <a:buNone/>
            </a:pPr>
            <a:r>
              <a:rPr lang="fr-FR" sz="2000" b="1" i="1" dirty="0" smtClean="0">
                <a:latin typeface="Arial" panose="020B0604020202020204" pitchFamily="34" charset="0"/>
                <a:cs typeface="Arial" panose="020B0604020202020204" pitchFamily="34" charset="0"/>
              </a:rPr>
              <a:t>«</a:t>
            </a:r>
            <a:r>
              <a:rPr lang="fr-FR" sz="2000" b="1" i="1" dirty="0">
                <a:latin typeface="Arial" panose="020B0604020202020204" pitchFamily="34" charset="0"/>
                <a:cs typeface="Arial" panose="020B0604020202020204" pitchFamily="34" charset="0"/>
              </a:rPr>
              <a:t> On a augmenté l’enveloppe de l’énergie au 	détriment de l’eau » </a:t>
            </a:r>
            <a:r>
              <a:rPr lang="fr-FR" sz="1200" i="1" dirty="0">
                <a:latin typeface="Arial" panose="020B0604020202020204" pitchFamily="34" charset="0"/>
                <a:cs typeface="Arial" panose="020B0604020202020204" pitchFamily="34" charset="0"/>
              </a:rPr>
              <a:t>(Sophie </a:t>
            </a:r>
            <a:r>
              <a:rPr lang="fr-FR" sz="1200" i="1" dirty="0" smtClean="0">
                <a:latin typeface="Arial" panose="020B0604020202020204" pitchFamily="34" charset="0"/>
                <a:cs typeface="Arial" panose="020B0604020202020204" pitchFamily="34" charset="0"/>
              </a:rPr>
              <a:t>Auconie – CNE / CFE/ Ancien parlementaire européen)</a:t>
            </a:r>
            <a:r>
              <a:rPr lang="fr-FR" sz="1200" dirty="0" smtClean="0">
                <a:latin typeface="Arial" panose="020B0604020202020204" pitchFamily="34" charset="0"/>
                <a:cs typeface="Arial" panose="020B0604020202020204" pitchFamily="34" charset="0"/>
              </a:rPr>
              <a:t> </a:t>
            </a:r>
            <a:endParaRPr lang="fr-FR" sz="1200" dirty="0">
              <a:latin typeface="Arial" panose="020B0604020202020204" pitchFamily="34" charset="0"/>
              <a:cs typeface="Arial" panose="020B0604020202020204" pitchFamily="34" charset="0"/>
            </a:endParaRPr>
          </a:p>
          <a:p>
            <a:pPr marL="0" indent="0">
              <a:buNone/>
            </a:pPr>
            <a:endParaRPr lang="fr-FR" sz="1000" dirty="0">
              <a:latin typeface="Arial" panose="020B0604020202020204" pitchFamily="34" charset="0"/>
              <a:cs typeface="Arial" panose="020B0604020202020204" pitchFamily="34" charset="0"/>
            </a:endParaRPr>
          </a:p>
          <a:p>
            <a:r>
              <a:rPr lang="fr-FR" sz="2800" dirty="0">
                <a:latin typeface="Arial" panose="020B0604020202020204" pitchFamily="34" charset="0"/>
                <a:cs typeface="Arial" panose="020B0604020202020204" pitchFamily="34" charset="0"/>
              </a:rPr>
              <a:t>La France est éligible aux fonds européens pour l’eau depuis 2014. </a:t>
            </a:r>
            <a:r>
              <a:rPr lang="fr-FR" sz="2800" dirty="0" smtClean="0">
                <a:latin typeface="Arial" panose="020B0604020202020204" pitchFamily="34" charset="0"/>
                <a:cs typeface="Arial" panose="020B0604020202020204" pitchFamily="34" charset="0"/>
              </a:rPr>
              <a:t>Ils </a:t>
            </a:r>
            <a:r>
              <a:rPr lang="fr-FR" sz="2800" dirty="0">
                <a:latin typeface="Arial" panose="020B0604020202020204" pitchFamily="34" charset="0"/>
                <a:cs typeface="Arial" panose="020B0604020202020204" pitchFamily="34" charset="0"/>
              </a:rPr>
              <a:t>sont </a:t>
            </a:r>
            <a:r>
              <a:rPr lang="fr-FR" sz="2800" dirty="0" smtClean="0">
                <a:latin typeface="Arial" panose="020B0604020202020204" pitchFamily="34" charset="0"/>
                <a:cs typeface="Arial" panose="020B0604020202020204" pitchFamily="34" charset="0"/>
              </a:rPr>
              <a:t>mal </a:t>
            </a:r>
            <a:r>
              <a:rPr lang="fr-FR" sz="2800" dirty="0">
                <a:latin typeface="Arial" panose="020B0604020202020204" pitchFamily="34" charset="0"/>
                <a:cs typeface="Arial" panose="020B0604020202020204" pitchFamily="34" charset="0"/>
              </a:rPr>
              <a:t>utilisés. </a:t>
            </a:r>
            <a:endParaRPr lang="fr-FR" sz="2800" dirty="0" smtClean="0">
              <a:latin typeface="Arial" panose="020B0604020202020204" pitchFamily="34" charset="0"/>
              <a:cs typeface="Arial" panose="020B0604020202020204" pitchFamily="34" charset="0"/>
            </a:endParaRPr>
          </a:p>
          <a:p>
            <a:pPr>
              <a:buNone/>
            </a:pPr>
            <a:endParaRPr lang="fr-FR" sz="2800" dirty="0" smtClean="0">
              <a:latin typeface="Arial" panose="020B0604020202020204" pitchFamily="34" charset="0"/>
              <a:cs typeface="Arial" panose="020B0604020202020204" pitchFamily="34" charset="0"/>
            </a:endParaRPr>
          </a:p>
          <a:p>
            <a:pPr>
              <a:buNone/>
            </a:pPr>
            <a:r>
              <a:rPr lang="fr-FR" sz="2400" b="1" dirty="0" smtClean="0">
                <a:solidFill>
                  <a:srgbClr val="0070C0"/>
                </a:solidFill>
                <a:latin typeface="Arial" panose="020B0604020202020204" pitchFamily="34" charset="0"/>
                <a:cs typeface="Arial" panose="020B0604020202020204" pitchFamily="34" charset="0"/>
              </a:rPr>
              <a:t>La </a:t>
            </a:r>
            <a:r>
              <a:rPr lang="fr-FR" sz="2400" b="1" dirty="0">
                <a:solidFill>
                  <a:srgbClr val="0070C0"/>
                </a:solidFill>
                <a:latin typeface="Arial" panose="020B0604020202020204" pitchFamily="34" charset="0"/>
                <a:cs typeface="Arial" panose="020B0604020202020204" pitchFamily="34" charset="0"/>
              </a:rPr>
              <a:t>décentralisation de ces crédits aux Régions n’est pas liée aux compétences des Régions. </a:t>
            </a:r>
            <a:endParaRPr lang="fr-FR" sz="2400" b="1" i="1" dirty="0">
              <a:solidFill>
                <a:srgbClr val="0070C0"/>
              </a:solidFill>
              <a:latin typeface="Arial" panose="020B0604020202020204" pitchFamily="34" charset="0"/>
              <a:cs typeface="Arial" panose="020B0604020202020204" pitchFamily="34" charset="0"/>
            </a:endParaRP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37</a:t>
            </a:fld>
            <a:endParaRPr lang="fr-FR"/>
          </a:p>
        </p:txBody>
      </p:sp>
    </p:spTree>
    <p:extLst>
      <p:ext uri="{BB962C8B-B14F-4D97-AF65-F5344CB8AC3E}">
        <p14:creationId xmlns:p14="http://schemas.microsoft.com/office/powerpoint/2010/main" val="3792175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0"/>
            <a:ext cx="8543956" cy="1357298"/>
          </a:xfrm>
        </p:spPr>
        <p:txBody>
          <a:bodyPr>
            <a:normAutofit/>
          </a:bodyPr>
          <a:lstStyle/>
          <a:p>
            <a:pPr algn="l"/>
            <a:r>
              <a:rPr lang="fr-FR" sz="2800" b="1" dirty="0"/>
              <a:t>Acteurs de la gouvernance, l’AMF </a:t>
            </a:r>
            <a:r>
              <a:rPr lang="fr-FR" sz="1600" i="1" dirty="0"/>
              <a:t>(Association des maires de France)</a:t>
            </a:r>
          </a:p>
        </p:txBody>
      </p:sp>
      <p:sp>
        <p:nvSpPr>
          <p:cNvPr id="3" name="Espace réservé du contenu 2"/>
          <p:cNvSpPr>
            <a:spLocks noGrp="1"/>
          </p:cNvSpPr>
          <p:nvPr>
            <p:ph idx="1"/>
          </p:nvPr>
        </p:nvSpPr>
        <p:spPr>
          <a:xfrm>
            <a:off x="214282" y="1142984"/>
            <a:ext cx="8715436" cy="5500726"/>
          </a:xfrm>
        </p:spPr>
        <p:txBody>
          <a:bodyPr>
            <a:normAutofit fontScale="32500" lnSpcReduction="20000"/>
          </a:bodyPr>
          <a:lstStyle/>
          <a:p>
            <a:pPr>
              <a:buNone/>
            </a:pPr>
            <a:endParaRPr lang="fr-FR" sz="3800" b="1" dirty="0">
              <a:solidFill>
                <a:srgbClr val="0070C0"/>
              </a:solidFill>
              <a:latin typeface="Times New Roman" pitchFamily="18" charset="0"/>
              <a:cs typeface="Times New Roman" pitchFamily="18" charset="0"/>
            </a:endParaRPr>
          </a:p>
          <a:p>
            <a:pPr>
              <a:buNone/>
            </a:pPr>
            <a:r>
              <a:rPr lang="fr-FR" sz="5100" b="1" dirty="0">
                <a:solidFill>
                  <a:srgbClr val="7030A0"/>
                </a:solidFill>
                <a:latin typeface="Times New Roman" pitchFamily="18" charset="0"/>
                <a:cs typeface="Times New Roman" pitchFamily="18" charset="0"/>
              </a:rPr>
              <a:t>Il demande que l’État </a:t>
            </a:r>
            <a:r>
              <a:rPr lang="fr-FR" sz="5100" b="1" dirty="0" smtClean="0">
                <a:solidFill>
                  <a:srgbClr val="7030A0"/>
                </a:solidFill>
                <a:latin typeface="Times New Roman" pitchFamily="18" charset="0"/>
                <a:cs typeface="Times New Roman" pitchFamily="18" charset="0"/>
              </a:rPr>
              <a:t>assume </a:t>
            </a:r>
            <a:r>
              <a:rPr lang="fr-FR" sz="5100" b="1" dirty="0">
                <a:solidFill>
                  <a:srgbClr val="7030A0"/>
                </a:solidFill>
                <a:latin typeface="Times New Roman" pitchFamily="18" charset="0"/>
                <a:cs typeface="Times New Roman" pitchFamily="18" charset="0"/>
              </a:rPr>
              <a:t>«</a:t>
            </a:r>
            <a:r>
              <a:rPr lang="fr-FR" sz="5100" b="1" i="1" dirty="0">
                <a:solidFill>
                  <a:srgbClr val="7030A0"/>
                </a:solidFill>
                <a:latin typeface="Times New Roman" pitchFamily="18" charset="0"/>
                <a:cs typeface="Times New Roman" pitchFamily="18" charset="0"/>
              </a:rPr>
              <a:t> en première ligne, la responsabilité de la protection générale contre le risque inondation</a:t>
            </a:r>
            <a:r>
              <a:rPr lang="fr-FR" sz="5100" b="1" dirty="0">
                <a:solidFill>
                  <a:srgbClr val="7030A0"/>
                </a:solidFill>
                <a:latin typeface="Times New Roman" pitchFamily="18" charset="0"/>
                <a:cs typeface="Times New Roman" pitchFamily="18" charset="0"/>
              </a:rPr>
              <a:t> » </a:t>
            </a:r>
          </a:p>
          <a:p>
            <a:pPr>
              <a:buNone/>
            </a:pPr>
            <a:r>
              <a:rPr lang="fr-FR" sz="5100" dirty="0" smtClean="0">
                <a:latin typeface="Times New Roman" pitchFamily="18" charset="0"/>
                <a:cs typeface="Times New Roman" pitchFamily="18" charset="0"/>
              </a:rPr>
              <a:t>«</a:t>
            </a:r>
            <a:r>
              <a:rPr lang="fr-FR" sz="5100" dirty="0">
                <a:latin typeface="Times New Roman" pitchFamily="18" charset="0"/>
                <a:cs typeface="Times New Roman" pitchFamily="18" charset="0"/>
              </a:rPr>
              <a:t> </a:t>
            </a:r>
            <a:r>
              <a:rPr lang="fr-FR" sz="5100" i="1" dirty="0">
                <a:latin typeface="Times New Roman" pitchFamily="18" charset="0"/>
                <a:cs typeface="Times New Roman" pitchFamily="18" charset="0"/>
              </a:rPr>
              <a:t>Le choix qui a été celui du gouvernement et du Parlement de confier au bloc communal la compétence pleine et entière de la gestion des milieux aquatiques et, en particulier, de la prévention des inondations, nécessite une révision s’agissant de la place et du rôle de l’État.</a:t>
            </a:r>
            <a:r>
              <a:rPr lang="fr-FR" sz="5100" dirty="0">
                <a:latin typeface="Times New Roman" pitchFamily="18" charset="0"/>
                <a:cs typeface="Times New Roman" pitchFamily="18" charset="0"/>
              </a:rPr>
              <a:t> »</a:t>
            </a:r>
          </a:p>
          <a:p>
            <a:pPr>
              <a:buNone/>
            </a:pPr>
            <a:r>
              <a:rPr lang="fr-FR" sz="5100" dirty="0">
                <a:latin typeface="Times New Roman" pitchFamily="18" charset="0"/>
                <a:cs typeface="Times New Roman" pitchFamily="18" charset="0"/>
              </a:rPr>
              <a:t>La compétence </a:t>
            </a:r>
            <a:r>
              <a:rPr lang="fr-FR" sz="5100" dirty="0" err="1">
                <a:latin typeface="Times New Roman" pitchFamily="18" charset="0"/>
                <a:cs typeface="Times New Roman" pitchFamily="18" charset="0"/>
              </a:rPr>
              <a:t>Gemapi</a:t>
            </a:r>
            <a:r>
              <a:rPr lang="fr-FR" sz="5100" dirty="0">
                <a:latin typeface="Times New Roman" pitchFamily="18" charset="0"/>
                <a:cs typeface="Times New Roman" pitchFamily="18" charset="0"/>
              </a:rPr>
              <a:t> va « </a:t>
            </a:r>
            <a:r>
              <a:rPr lang="fr-FR" sz="5100" i="1" dirty="0">
                <a:latin typeface="Times New Roman" pitchFamily="18" charset="0"/>
                <a:cs typeface="Times New Roman" pitchFamily="18" charset="0"/>
              </a:rPr>
              <a:t>aggraver encore la responsabilité des élus locaux </a:t>
            </a:r>
            <a:r>
              <a:rPr lang="fr-FR" sz="5100" dirty="0">
                <a:latin typeface="Times New Roman" pitchFamily="18" charset="0"/>
                <a:cs typeface="Times New Roman" pitchFamily="18" charset="0"/>
              </a:rPr>
              <a:t>», alors que, la politique de prévention des inondations relève « </a:t>
            </a:r>
            <a:r>
              <a:rPr lang="fr-FR" sz="5100" i="1" dirty="0">
                <a:latin typeface="Times New Roman" pitchFamily="18" charset="0"/>
                <a:cs typeface="Times New Roman" pitchFamily="18" charset="0"/>
              </a:rPr>
              <a:t>d’une dimension territoriale bien plus large</a:t>
            </a:r>
            <a:r>
              <a:rPr lang="fr-FR" sz="5100" dirty="0">
                <a:latin typeface="Times New Roman" pitchFamily="18" charset="0"/>
                <a:cs typeface="Times New Roman" pitchFamily="18" charset="0"/>
              </a:rPr>
              <a:t> ». </a:t>
            </a:r>
          </a:p>
          <a:p>
            <a:pPr>
              <a:buNone/>
            </a:pPr>
            <a:endParaRPr lang="fr-FR" sz="5100" dirty="0"/>
          </a:p>
          <a:p>
            <a:pPr>
              <a:buNone/>
            </a:pPr>
            <a:r>
              <a:rPr lang="fr-FR" sz="5100" dirty="0">
                <a:latin typeface="Times New Roman" pitchFamily="18" charset="0"/>
                <a:cs typeface="Times New Roman" pitchFamily="18" charset="0"/>
              </a:rPr>
              <a:t>Le sujet n’est pas nouveau pour l’AMF qui avait déjà alerté le Premier ministre en 2014 et obtenu le report de l’entrée en vigueur de la </a:t>
            </a:r>
            <a:r>
              <a:rPr lang="fr-FR" sz="5100" dirty="0" err="1">
                <a:latin typeface="Times New Roman" pitchFamily="18" charset="0"/>
                <a:cs typeface="Times New Roman" pitchFamily="18" charset="0"/>
              </a:rPr>
              <a:t>Gemapi</a:t>
            </a:r>
            <a:r>
              <a:rPr lang="fr-FR" sz="5100" dirty="0">
                <a:latin typeface="Times New Roman" pitchFamily="18" charset="0"/>
                <a:cs typeface="Times New Roman" pitchFamily="18" charset="0"/>
              </a:rPr>
              <a:t> (pour permettre notamment la réalisation d’un état des lieux des ouvrages) et l’élaboration « </a:t>
            </a:r>
            <a:r>
              <a:rPr lang="fr-FR" sz="5100" i="1" dirty="0">
                <a:latin typeface="Times New Roman" pitchFamily="18" charset="0"/>
                <a:cs typeface="Times New Roman" pitchFamily="18" charset="0"/>
              </a:rPr>
              <a:t>de stratégies d’organisation des compétences locales sous l’égide des préfets coordinateurs de bassin</a:t>
            </a:r>
            <a:r>
              <a:rPr lang="fr-FR" sz="5100" dirty="0">
                <a:latin typeface="Times New Roman" pitchFamily="18" charset="0"/>
                <a:cs typeface="Times New Roman" pitchFamily="18" charset="0"/>
              </a:rPr>
              <a:t> », afin de garantir l’association de toutes les communes concernées. Elle a toujours demandé par ailleurs l’attribution de moyens financiers « </a:t>
            </a:r>
            <a:r>
              <a:rPr lang="fr-FR" sz="5100" i="1" dirty="0">
                <a:latin typeface="Times New Roman" pitchFamily="18" charset="0"/>
                <a:cs typeface="Times New Roman" pitchFamily="18" charset="0"/>
              </a:rPr>
              <a:t>appropriés</a:t>
            </a:r>
            <a:r>
              <a:rPr lang="fr-FR" sz="5100" dirty="0">
                <a:latin typeface="Times New Roman" pitchFamily="18" charset="0"/>
                <a:cs typeface="Times New Roman" pitchFamily="18" charset="0"/>
              </a:rPr>
              <a:t> » pour accompagner la réforme.</a:t>
            </a:r>
          </a:p>
          <a:p>
            <a:pPr>
              <a:buNone/>
            </a:pPr>
            <a:r>
              <a:rPr lang="fr-FR" sz="5100" dirty="0" smtClean="0">
                <a:latin typeface="Times New Roman" pitchFamily="18" charset="0"/>
                <a:cs typeface="Times New Roman" pitchFamily="18" charset="0"/>
              </a:rPr>
              <a:t>Selon son Président, </a:t>
            </a:r>
            <a:r>
              <a:rPr lang="fr-FR" sz="5100" dirty="0">
                <a:latin typeface="Times New Roman" pitchFamily="18" charset="0"/>
                <a:cs typeface="Times New Roman" pitchFamily="18" charset="0"/>
              </a:rPr>
              <a:t>…c’est «</a:t>
            </a:r>
            <a:r>
              <a:rPr lang="fr-FR" sz="5100" i="1" dirty="0">
                <a:latin typeface="Times New Roman" pitchFamily="18" charset="0"/>
                <a:cs typeface="Times New Roman" pitchFamily="18" charset="0"/>
              </a:rPr>
              <a:t> une approche par bassin versant</a:t>
            </a:r>
            <a:r>
              <a:rPr lang="fr-FR" sz="5100" dirty="0">
                <a:latin typeface="Times New Roman" pitchFamily="18" charset="0"/>
                <a:cs typeface="Times New Roman" pitchFamily="18" charset="0"/>
              </a:rPr>
              <a:t> » qui devrait être à la base de l’organisation de la gestion et de la prévention des risques inondation, « </a:t>
            </a:r>
            <a:r>
              <a:rPr lang="fr-FR" sz="5100" i="1" dirty="0">
                <a:latin typeface="Times New Roman" pitchFamily="18" charset="0"/>
                <a:cs typeface="Times New Roman" pitchFamily="18" charset="0"/>
              </a:rPr>
              <a:t>en lien avec les compétences aménagement des communautés</a:t>
            </a:r>
            <a:r>
              <a:rPr lang="fr-FR" sz="5100" dirty="0">
                <a:latin typeface="Times New Roman" pitchFamily="18" charset="0"/>
                <a:cs typeface="Times New Roman" pitchFamily="18" charset="0"/>
              </a:rPr>
              <a:t> </a:t>
            </a:r>
            <a:r>
              <a:rPr lang="fr-FR" sz="5100" dirty="0" smtClean="0">
                <a:latin typeface="Times New Roman" pitchFamily="18" charset="0"/>
                <a:cs typeface="Times New Roman" pitchFamily="18" charset="0"/>
              </a:rPr>
              <a:t>».</a:t>
            </a:r>
            <a:endParaRPr lang="fr-FR" sz="5100" dirty="0">
              <a:latin typeface="Times New Roman" pitchFamily="18" charset="0"/>
              <a:cs typeface="Times New Roman" pitchFamily="18" charset="0"/>
            </a:endParaRPr>
          </a:p>
          <a:p>
            <a:pPr>
              <a:buNone/>
            </a:pPr>
            <a:r>
              <a:rPr lang="fr-FR" sz="5100" dirty="0">
                <a:latin typeface="Times New Roman" pitchFamily="18" charset="0"/>
                <a:cs typeface="Times New Roman" pitchFamily="18" charset="0"/>
              </a:rPr>
              <a:t>L’AMF réclame donc que l’État « </a:t>
            </a:r>
            <a:r>
              <a:rPr lang="fr-FR" sz="5100" i="1" dirty="0">
                <a:latin typeface="Times New Roman" pitchFamily="18" charset="0"/>
                <a:cs typeface="Times New Roman" pitchFamily="18" charset="0"/>
              </a:rPr>
              <a:t>organise une réunion sur le rôle et les missions de l’État au regard de la compétence </a:t>
            </a:r>
            <a:r>
              <a:rPr lang="fr-FR" sz="5100" i="1" dirty="0" err="1">
                <a:latin typeface="Times New Roman" pitchFamily="18" charset="0"/>
                <a:cs typeface="Times New Roman" pitchFamily="18" charset="0"/>
              </a:rPr>
              <a:t>Gemapi</a:t>
            </a:r>
            <a:r>
              <a:rPr lang="fr-FR" sz="5100" i="1" dirty="0">
                <a:latin typeface="Times New Roman" pitchFamily="18" charset="0"/>
                <a:cs typeface="Times New Roman" pitchFamily="18" charset="0"/>
              </a:rPr>
              <a:t>, en particulier en ce qui concerne les systèmes d’endiguement, les digues domaniales, l’organisation générale du dispositif </a:t>
            </a:r>
            <a:r>
              <a:rPr lang="fr-FR" sz="5100" i="1" dirty="0" err="1">
                <a:latin typeface="Times New Roman" pitchFamily="18" charset="0"/>
                <a:cs typeface="Times New Roman" pitchFamily="18" charset="0"/>
              </a:rPr>
              <a:t>Gemapi</a:t>
            </a:r>
            <a:r>
              <a:rPr lang="fr-FR" sz="5100" i="1" dirty="0">
                <a:latin typeface="Times New Roman" pitchFamily="18" charset="0"/>
                <a:cs typeface="Times New Roman" pitchFamily="18" charset="0"/>
              </a:rPr>
              <a:t> et son périmètre de responsabilité </a:t>
            </a:r>
            <a:r>
              <a:rPr lang="fr-FR" sz="5100" dirty="0">
                <a:latin typeface="Times New Roman" pitchFamily="18" charset="0"/>
                <a:cs typeface="Times New Roman" pitchFamily="18" charset="0"/>
              </a:rPr>
              <a:t>».</a:t>
            </a:r>
          </a:p>
          <a:p>
            <a:pPr algn="ctr">
              <a:buNone/>
            </a:pPr>
            <a:r>
              <a:rPr lang="fr-FR" sz="3700" i="1" dirty="0" smtClean="0">
                <a:latin typeface="Times New Roman" pitchFamily="18" charset="0"/>
                <a:cs typeface="Times New Roman" pitchFamily="18" charset="0"/>
              </a:rPr>
              <a:t>(sources 1</a:t>
            </a:r>
            <a:r>
              <a:rPr lang="fr-FR" sz="3700" i="1" baseline="30000" dirty="0" smtClean="0">
                <a:latin typeface="Times New Roman" pitchFamily="18" charset="0"/>
                <a:cs typeface="Times New Roman" pitchFamily="18" charset="0"/>
              </a:rPr>
              <a:t>er</a:t>
            </a:r>
            <a:r>
              <a:rPr lang="fr-FR" sz="3700" i="1" dirty="0" smtClean="0">
                <a:latin typeface="Times New Roman" pitchFamily="18" charset="0"/>
                <a:cs typeface="Times New Roman" pitchFamily="18" charset="0"/>
              </a:rPr>
              <a:t> trimestre 2016)</a:t>
            </a:r>
            <a:endParaRPr lang="fr-FR" sz="3700" i="1" dirty="0">
              <a:latin typeface="Times New Roman" pitchFamily="18" charset="0"/>
              <a:cs typeface="Times New Roman" pitchFamily="18" charset="0"/>
            </a:endParaRPr>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38</a:t>
            </a:fld>
            <a:endParaRPr lang="fr-FR" dirty="0"/>
          </a:p>
        </p:txBody>
      </p:sp>
      <p:sp>
        <p:nvSpPr>
          <p:cNvPr id="8" name="Espace réservé du pied de page 7"/>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417638"/>
          </a:xfrm>
        </p:spPr>
        <p:txBody>
          <a:bodyPr>
            <a:normAutofit/>
          </a:bodyPr>
          <a:lstStyle/>
          <a:p>
            <a:pPr algn="l"/>
            <a:r>
              <a:rPr lang="fr-FR" sz="2800" b="1" dirty="0"/>
              <a:t>Acteurs de la gouvernance, l</a:t>
            </a:r>
            <a:r>
              <a:rPr lang="fr-FR" sz="2800" b="1" dirty="0">
                <a:latin typeface="Arial" pitchFamily="34" charset="0"/>
                <a:cs typeface="Arial" pitchFamily="34" charset="0"/>
              </a:rPr>
              <a:t>’ADF </a:t>
            </a:r>
            <a:r>
              <a:rPr lang="fr-FR" sz="2800" b="1" dirty="0" smtClean="0">
                <a:latin typeface="Arial" pitchFamily="34" charset="0"/>
                <a:cs typeface="Arial" pitchFamily="34" charset="0"/>
              </a:rPr>
              <a:t/>
            </a:r>
            <a:br>
              <a:rPr lang="fr-FR" sz="2800" b="1" dirty="0" smtClean="0">
                <a:latin typeface="Arial" pitchFamily="34" charset="0"/>
                <a:cs typeface="Arial" pitchFamily="34" charset="0"/>
              </a:rPr>
            </a:br>
            <a:r>
              <a:rPr lang="fr-FR" sz="1600" i="1" dirty="0" smtClean="0">
                <a:latin typeface="Arial" pitchFamily="34" charset="0"/>
                <a:cs typeface="Arial" pitchFamily="34" charset="0"/>
              </a:rPr>
              <a:t>(</a:t>
            </a:r>
            <a:r>
              <a:rPr lang="fr-FR" sz="1600" i="1" dirty="0">
                <a:latin typeface="Arial" pitchFamily="34" charset="0"/>
                <a:cs typeface="Arial" pitchFamily="34" charset="0"/>
              </a:rPr>
              <a:t>Assemblée des Départements de France)</a:t>
            </a:r>
            <a:r>
              <a:rPr lang="fr-FR" sz="2800" b="1" dirty="0">
                <a:solidFill>
                  <a:srgbClr val="7030A0"/>
                </a:solidFill>
                <a:latin typeface="Arial" pitchFamily="34" charset="0"/>
                <a:cs typeface="Arial" pitchFamily="34" charset="0"/>
              </a:rPr>
              <a:t/>
            </a:r>
            <a:br>
              <a:rPr lang="fr-FR" sz="2800" b="1" dirty="0">
                <a:solidFill>
                  <a:srgbClr val="7030A0"/>
                </a:solidFill>
                <a:latin typeface="Arial" pitchFamily="34" charset="0"/>
                <a:cs typeface="Arial" pitchFamily="34" charset="0"/>
              </a:rPr>
            </a:br>
            <a:r>
              <a:rPr lang="fr-FR" sz="2000" b="1" dirty="0">
                <a:solidFill>
                  <a:srgbClr val="7030A0"/>
                </a:solidFill>
                <a:latin typeface="Arial" pitchFamily="34" charset="0"/>
                <a:cs typeface="Arial" pitchFamily="34" charset="0"/>
              </a:rPr>
              <a:t>La SOCLE et la nécessaire veille politique</a:t>
            </a:r>
          </a:p>
        </p:txBody>
      </p:sp>
      <p:sp>
        <p:nvSpPr>
          <p:cNvPr id="3" name="Espace réservé du contenu 2"/>
          <p:cNvSpPr>
            <a:spLocks noGrp="1"/>
          </p:cNvSpPr>
          <p:nvPr>
            <p:ph idx="1"/>
          </p:nvPr>
        </p:nvSpPr>
        <p:spPr>
          <a:xfrm>
            <a:off x="285720" y="1643050"/>
            <a:ext cx="8572560" cy="4714908"/>
          </a:xfrm>
        </p:spPr>
        <p:txBody>
          <a:bodyPr>
            <a:normAutofit fontScale="85000" lnSpcReduction="20000"/>
          </a:bodyPr>
          <a:lstStyle/>
          <a:p>
            <a:pPr>
              <a:buNone/>
            </a:pPr>
            <a:r>
              <a:rPr lang="fr-FR" sz="2800" b="1" dirty="0">
                <a:solidFill>
                  <a:srgbClr val="7030A0"/>
                </a:solidFill>
                <a:latin typeface="Arial" pitchFamily="34" charset="0"/>
                <a:cs typeface="Arial" pitchFamily="34" charset="0"/>
              </a:rPr>
              <a:t>L’ADF</a:t>
            </a:r>
            <a:r>
              <a:rPr lang="fr-FR" sz="2800" dirty="0">
                <a:latin typeface="Arial" pitchFamily="34" charset="0"/>
                <a:cs typeface="Arial" pitchFamily="34" charset="0"/>
              </a:rPr>
              <a:t> </a:t>
            </a:r>
            <a:r>
              <a:rPr lang="fr-FR" sz="2100" i="1" dirty="0">
                <a:latin typeface="Arial" pitchFamily="34" charset="0"/>
                <a:cs typeface="Arial" pitchFamily="34" charset="0"/>
              </a:rPr>
              <a:t>(Assemblée des Départements de France) </a:t>
            </a:r>
            <a:r>
              <a:rPr lang="fr-FR" sz="2800" b="1" dirty="0">
                <a:solidFill>
                  <a:srgbClr val="7030A0"/>
                </a:solidFill>
                <a:latin typeface="Arial" pitchFamily="34" charset="0"/>
                <a:cs typeface="Arial" pitchFamily="34" charset="0"/>
              </a:rPr>
              <a:t>ne demande pas le grand soir des territoires.</a:t>
            </a:r>
            <a:r>
              <a:rPr lang="fr-FR" sz="2800" b="1" dirty="0">
                <a:latin typeface="Arial" pitchFamily="34" charset="0"/>
                <a:cs typeface="Arial" pitchFamily="34" charset="0"/>
              </a:rPr>
              <a:t> </a:t>
            </a:r>
          </a:p>
          <a:p>
            <a:pPr>
              <a:buNone/>
            </a:pPr>
            <a:r>
              <a:rPr lang="fr-FR" sz="2400" dirty="0">
                <a:latin typeface="Arial" pitchFamily="34" charset="0"/>
                <a:cs typeface="Arial" pitchFamily="34" charset="0"/>
              </a:rPr>
              <a:t>Elle réclame </a:t>
            </a:r>
            <a:r>
              <a:rPr lang="fr-FR" sz="2400" b="1" dirty="0">
                <a:solidFill>
                  <a:srgbClr val="7030A0"/>
                </a:solidFill>
                <a:latin typeface="Arial" pitchFamily="34" charset="0"/>
                <a:cs typeface="Arial" pitchFamily="34" charset="0"/>
              </a:rPr>
              <a:t>davantage de souplesse et de possibilités de délégation</a:t>
            </a:r>
            <a:r>
              <a:rPr lang="fr-FR" sz="2800" b="1" dirty="0">
                <a:latin typeface="Arial" pitchFamily="34" charset="0"/>
                <a:cs typeface="Arial" pitchFamily="34" charset="0"/>
              </a:rPr>
              <a:t>, </a:t>
            </a:r>
            <a:r>
              <a:rPr lang="fr-FR" sz="2400" b="1" dirty="0">
                <a:solidFill>
                  <a:srgbClr val="7030A0"/>
                </a:solidFill>
                <a:latin typeface="Arial" pitchFamily="34" charset="0"/>
                <a:cs typeface="Arial" pitchFamily="34" charset="0"/>
              </a:rPr>
              <a:t>via une proposition de loi sénatoriale </a:t>
            </a:r>
            <a:r>
              <a:rPr lang="fr-FR" sz="2400" dirty="0">
                <a:solidFill>
                  <a:srgbClr val="7030A0"/>
                </a:solidFill>
                <a:latin typeface="Arial" pitchFamily="34" charset="0"/>
                <a:cs typeface="Arial" pitchFamily="34" charset="0"/>
              </a:rPr>
              <a:t> </a:t>
            </a:r>
            <a:r>
              <a:rPr lang="fr-FR" sz="2400" i="1" dirty="0">
                <a:solidFill>
                  <a:srgbClr val="7030A0"/>
                </a:solidFill>
                <a:latin typeface="Arial" pitchFamily="34" charset="0"/>
                <a:cs typeface="Arial" pitchFamily="34" charset="0"/>
              </a:rPr>
              <a:t>(décembre 2017) </a:t>
            </a:r>
            <a:r>
              <a:rPr lang="fr-FR" sz="2400" dirty="0">
                <a:latin typeface="Arial" pitchFamily="34" charset="0"/>
                <a:cs typeface="Arial" pitchFamily="34" charset="0"/>
              </a:rPr>
              <a:t>relative à la vitalité de la démocratie locale et à l’équilibre des territoires …</a:t>
            </a:r>
            <a:endParaRPr lang="fr-FR" sz="2400" b="1" dirty="0">
              <a:latin typeface="Arial" pitchFamily="34" charset="0"/>
              <a:cs typeface="Arial" pitchFamily="34" charset="0"/>
            </a:endParaRPr>
          </a:p>
          <a:p>
            <a:pPr>
              <a:buNone/>
            </a:pPr>
            <a:r>
              <a:rPr lang="fr-FR" sz="2800" b="1" dirty="0">
                <a:latin typeface="Arial" pitchFamily="34" charset="0"/>
                <a:cs typeface="Arial" pitchFamily="34" charset="0"/>
              </a:rPr>
              <a:t> </a:t>
            </a:r>
          </a:p>
          <a:p>
            <a:pPr>
              <a:buNone/>
            </a:pPr>
            <a:r>
              <a:rPr lang="fr-FR" sz="2800" i="1" dirty="0">
                <a:latin typeface="Arial" pitchFamily="34" charset="0"/>
                <a:cs typeface="Arial" pitchFamily="34" charset="0"/>
              </a:rPr>
              <a:t>«</a:t>
            </a:r>
            <a:r>
              <a:rPr lang="fr-FR" sz="2800" b="1" i="1" dirty="0">
                <a:latin typeface="Arial" pitchFamily="34" charset="0"/>
                <a:cs typeface="Arial" pitchFamily="34" charset="0"/>
              </a:rPr>
              <a:t> …</a:t>
            </a:r>
            <a:r>
              <a:rPr lang="fr-FR" sz="2800" i="1" dirty="0">
                <a:latin typeface="Arial" pitchFamily="34" charset="0"/>
                <a:cs typeface="Arial" pitchFamily="34" charset="0"/>
              </a:rPr>
              <a:t>une conférence départementale de la solidarité territoriale, </a:t>
            </a:r>
            <a:r>
              <a:rPr lang="fr-FR" sz="2800" b="1" i="1" dirty="0">
                <a:solidFill>
                  <a:srgbClr val="7030A0"/>
                </a:solidFill>
                <a:latin typeface="Arial" pitchFamily="34" charset="0"/>
                <a:cs typeface="Arial" pitchFamily="34" charset="0"/>
              </a:rPr>
              <a:t>l’annulation des transferts, en 2020, de l’eau et de l’assainissement au profit des EPCI à fiscalité propre</a:t>
            </a:r>
            <a:r>
              <a:rPr lang="fr-FR" sz="2800" i="1" dirty="0">
                <a:latin typeface="Arial" pitchFamily="34" charset="0"/>
                <a:cs typeface="Arial" pitchFamily="34" charset="0"/>
              </a:rPr>
              <a:t>,  des souplesses supplémentaires en matière de fusion de département sans avis du Parlement…»</a:t>
            </a:r>
          </a:p>
          <a:p>
            <a:pPr>
              <a:buNone/>
            </a:pPr>
            <a:endParaRPr lang="fr-FR" sz="2800" dirty="0">
              <a:latin typeface="Arial" pitchFamily="34" charset="0"/>
              <a:cs typeface="Arial" pitchFamily="34" charset="0"/>
            </a:endParaRPr>
          </a:p>
          <a:p>
            <a:pPr>
              <a:buNone/>
            </a:pPr>
            <a:r>
              <a:rPr lang="fr-FR" sz="2800" dirty="0">
                <a:latin typeface="Arial" pitchFamily="34" charset="0"/>
                <a:cs typeface="Arial" pitchFamily="34" charset="0"/>
              </a:rPr>
              <a:t>« </a:t>
            </a:r>
            <a:r>
              <a:rPr lang="fr-FR" sz="2800" i="1" dirty="0">
                <a:latin typeface="Arial" pitchFamily="34" charset="0"/>
                <a:cs typeface="Arial" pitchFamily="34" charset="0"/>
              </a:rPr>
              <a:t>Nous voulons une carte assez stable, avec encore plus de souplesse et de décentralisation »</a:t>
            </a:r>
          </a:p>
          <a:p>
            <a:endParaRPr lang="fr-FR" dirty="0"/>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39</a:t>
            </a:fld>
            <a:endParaRPr lang="fr-FR"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457172" y="123831"/>
            <a:ext cx="8229090" cy="1447781"/>
          </a:xfrm>
        </p:spPr>
        <p:txBody>
          <a:bodyPr anchorCtr="1">
            <a:normAutofit/>
          </a:bodyPr>
          <a:lstStyle/>
          <a:p>
            <a:pPr lvl="0" algn="ctr"/>
            <a:r>
              <a:rPr lang="fr-FR" sz="2800" b="1" dirty="0">
                <a:solidFill>
                  <a:srgbClr val="7030A0"/>
                </a:solidFill>
                <a:latin typeface="Arial" pitchFamily="34"/>
                <a:cs typeface="Arial" pitchFamily="34"/>
              </a:rPr>
              <a:t>Elaboration et adoption</a:t>
            </a:r>
          </a:p>
        </p:txBody>
      </p:sp>
      <p:sp>
        <p:nvSpPr>
          <p:cNvPr id="3" name="Espace réservé du contenu 2"/>
          <p:cNvSpPr txBox="1">
            <a:spLocks noGrp="1"/>
          </p:cNvSpPr>
          <p:nvPr>
            <p:ph idx="4294967295"/>
          </p:nvPr>
        </p:nvSpPr>
        <p:spPr>
          <a:xfrm>
            <a:off x="359970" y="1785926"/>
            <a:ext cx="8426871" cy="4714908"/>
          </a:xfrm>
        </p:spPr>
        <p:txBody>
          <a:bodyPr>
            <a:normAutofit/>
          </a:bodyPr>
          <a:lstStyle/>
          <a:p>
            <a:pPr lvl="0">
              <a:lnSpc>
                <a:spcPct val="80000"/>
              </a:lnSpc>
            </a:pPr>
            <a:r>
              <a:rPr lang="fr-FR" sz="2400" b="1" dirty="0">
                <a:solidFill>
                  <a:srgbClr val="7030A0"/>
                </a:solidFill>
                <a:latin typeface="Arial" pitchFamily="34"/>
                <a:cs typeface="Arial" pitchFamily="34"/>
              </a:rPr>
              <a:t>Elaborée par le secrétariat technique de bassin</a:t>
            </a:r>
          </a:p>
          <a:p>
            <a:pPr lvl="1">
              <a:lnSpc>
                <a:spcPct val="80000"/>
              </a:lnSpc>
              <a:buNone/>
            </a:pPr>
            <a:r>
              <a:rPr lang="fr-FR" sz="2000" dirty="0">
                <a:solidFill>
                  <a:srgbClr val="002060"/>
                </a:solidFill>
                <a:latin typeface="Arial" pitchFamily="34"/>
                <a:cs typeface="Arial" pitchFamily="34"/>
              </a:rPr>
              <a:t>Possibilité d’appel à un prestataire extérieur si nécessaire</a:t>
            </a:r>
          </a:p>
          <a:p>
            <a:pPr lvl="1">
              <a:lnSpc>
                <a:spcPct val="80000"/>
              </a:lnSpc>
              <a:buNone/>
            </a:pPr>
            <a:endParaRPr lang="fr-FR" sz="2000" dirty="0">
              <a:solidFill>
                <a:srgbClr val="002060"/>
              </a:solidFill>
              <a:latin typeface="Arial" pitchFamily="34"/>
              <a:cs typeface="Arial" pitchFamily="34"/>
            </a:endParaRPr>
          </a:p>
          <a:p>
            <a:pPr lvl="0">
              <a:lnSpc>
                <a:spcPct val="80000"/>
              </a:lnSpc>
            </a:pPr>
            <a:r>
              <a:rPr lang="fr-FR" sz="2400" b="1" dirty="0">
                <a:solidFill>
                  <a:srgbClr val="7030A0"/>
                </a:solidFill>
                <a:latin typeface="Arial" pitchFamily="34"/>
                <a:cs typeface="Arial" pitchFamily="34"/>
              </a:rPr>
              <a:t>Arrêtée par le Préfet coordonnateur de bassin</a:t>
            </a:r>
          </a:p>
          <a:p>
            <a:pPr lvl="0">
              <a:lnSpc>
                <a:spcPct val="80000"/>
              </a:lnSpc>
              <a:buNone/>
            </a:pPr>
            <a:endParaRPr lang="fr-FR" sz="2800" b="1" dirty="0">
              <a:solidFill>
                <a:srgbClr val="002060"/>
              </a:solidFill>
              <a:latin typeface="Arial" pitchFamily="34"/>
              <a:cs typeface="Arial" pitchFamily="34"/>
            </a:endParaRPr>
          </a:p>
          <a:p>
            <a:pPr lvl="0">
              <a:lnSpc>
                <a:spcPct val="80000"/>
              </a:lnSpc>
            </a:pPr>
            <a:r>
              <a:rPr lang="fr-FR" sz="2400" b="1" dirty="0">
                <a:solidFill>
                  <a:srgbClr val="7030A0"/>
                </a:solidFill>
                <a:latin typeface="Arial" pitchFamily="34"/>
                <a:cs typeface="Arial" pitchFamily="34"/>
              </a:rPr>
              <a:t>Soumise à l’avis des collectivités et groupements concernés</a:t>
            </a:r>
          </a:p>
          <a:p>
            <a:pPr lvl="1">
              <a:lnSpc>
                <a:spcPct val="80000"/>
              </a:lnSpc>
              <a:buNone/>
            </a:pPr>
            <a:r>
              <a:rPr lang="fr-FR" sz="2000" dirty="0">
                <a:solidFill>
                  <a:srgbClr val="002060"/>
                </a:solidFill>
                <a:latin typeface="Arial" pitchFamily="34"/>
                <a:cs typeface="Arial" pitchFamily="34"/>
              </a:rPr>
              <a:t>Par voie électronique</a:t>
            </a:r>
          </a:p>
          <a:p>
            <a:pPr lvl="1">
              <a:lnSpc>
                <a:spcPct val="80000"/>
              </a:lnSpc>
              <a:buNone/>
            </a:pPr>
            <a:r>
              <a:rPr lang="fr-FR" sz="2000" dirty="0">
                <a:solidFill>
                  <a:srgbClr val="002060"/>
                </a:solidFill>
                <a:latin typeface="Arial" pitchFamily="34"/>
                <a:cs typeface="Arial" pitchFamily="34"/>
              </a:rPr>
              <a:t>Pour une période de deux </a:t>
            </a:r>
            <a:r>
              <a:rPr lang="fr-FR" sz="2000" dirty="0" smtClean="0">
                <a:solidFill>
                  <a:srgbClr val="002060"/>
                </a:solidFill>
                <a:latin typeface="Arial" pitchFamily="34"/>
                <a:cs typeface="Arial" pitchFamily="34"/>
              </a:rPr>
              <a:t>mois</a:t>
            </a:r>
            <a:endParaRPr lang="fr-FR" sz="2000" dirty="0">
              <a:solidFill>
                <a:srgbClr val="002060"/>
              </a:solidFill>
              <a:latin typeface="Arial" pitchFamily="34"/>
              <a:cs typeface="Arial" pitchFamily="34"/>
            </a:endParaRPr>
          </a:p>
          <a:p>
            <a:pPr lvl="1">
              <a:lnSpc>
                <a:spcPct val="80000"/>
              </a:lnSpc>
              <a:buNone/>
            </a:pPr>
            <a:r>
              <a:rPr lang="fr-FR" sz="2000" dirty="0">
                <a:solidFill>
                  <a:srgbClr val="002060"/>
                </a:solidFill>
                <a:latin typeface="Arial" pitchFamily="34"/>
                <a:cs typeface="Arial" pitchFamily="34"/>
              </a:rPr>
              <a:t>De mi-juin à fin septembre 2017</a:t>
            </a:r>
          </a:p>
          <a:p>
            <a:pPr lvl="1">
              <a:lnSpc>
                <a:spcPct val="80000"/>
              </a:lnSpc>
              <a:buNone/>
            </a:pPr>
            <a:endParaRPr lang="fr-FR" sz="2000" dirty="0">
              <a:solidFill>
                <a:srgbClr val="002060"/>
              </a:solidFill>
              <a:latin typeface="Arial" pitchFamily="34"/>
              <a:cs typeface="Arial" pitchFamily="34"/>
            </a:endParaRPr>
          </a:p>
          <a:p>
            <a:pPr lvl="0">
              <a:lnSpc>
                <a:spcPct val="80000"/>
              </a:lnSpc>
            </a:pPr>
            <a:r>
              <a:rPr lang="fr-FR" sz="2400" b="1" dirty="0">
                <a:solidFill>
                  <a:srgbClr val="7030A0"/>
                </a:solidFill>
                <a:latin typeface="Arial" pitchFamily="34"/>
                <a:cs typeface="Arial" pitchFamily="34"/>
              </a:rPr>
              <a:t>Soumise fin 2017, à l’avis du Comité de Bassin</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4</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2164007917"/>
      </p:ext>
    </p:extLst>
  </p:cSld>
  <p:clrMapOvr>
    <a:masterClrMapping/>
  </p:clrMapOvr>
  <p:transition>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85720" y="0"/>
            <a:ext cx="8534752" cy="1716096"/>
          </a:xfrm>
        </p:spPr>
        <p:txBody>
          <a:bodyPr>
            <a:normAutofit fontScale="90000"/>
          </a:bodyPr>
          <a:lstStyle/>
          <a:p>
            <a:pPr algn="r"/>
            <a:r>
              <a:rPr lang="fr-FR" sz="3100" b="1" dirty="0">
                <a:latin typeface="Times New Roman" pitchFamily="18" charset="0"/>
                <a:cs typeface="Times New Roman" pitchFamily="18" charset="0"/>
              </a:rPr>
              <a:t/>
            </a:r>
            <a:br>
              <a:rPr lang="fr-FR" sz="3100" b="1" dirty="0">
                <a:latin typeface="Times New Roman" pitchFamily="18" charset="0"/>
                <a:cs typeface="Times New Roman" pitchFamily="18" charset="0"/>
              </a:rPr>
            </a:br>
            <a:r>
              <a:rPr lang="fr-FR" sz="2700" b="1" dirty="0">
                <a:solidFill>
                  <a:srgbClr val="7030A0"/>
                </a:solidFill>
                <a:latin typeface="Arial" pitchFamily="34" charset="0"/>
                <a:cs typeface="Arial" pitchFamily="34" charset="0"/>
              </a:rPr>
              <a:t>Ingénierie territoriale -  Mais que font les départements ? </a:t>
            </a:r>
            <a:br>
              <a:rPr lang="fr-FR" sz="2700" b="1" dirty="0">
                <a:solidFill>
                  <a:srgbClr val="7030A0"/>
                </a:solidFill>
                <a:latin typeface="Arial" pitchFamily="34" charset="0"/>
                <a:cs typeface="Arial" pitchFamily="34" charset="0"/>
              </a:rPr>
            </a:br>
            <a:r>
              <a:rPr lang="fr-FR" sz="1300" i="1" dirty="0">
                <a:latin typeface="Times New Roman" pitchFamily="18" charset="0"/>
                <a:cs typeface="Times New Roman" pitchFamily="18" charset="0"/>
              </a:rPr>
              <a:t>blog.landot-avocats.net- 08/06/2016</a:t>
            </a:r>
            <a:br>
              <a:rPr lang="fr-FR" sz="1300" i="1" dirty="0">
                <a:latin typeface="Times New Roman" pitchFamily="18" charset="0"/>
                <a:cs typeface="Times New Roman" pitchFamily="18" charset="0"/>
              </a:rPr>
            </a:br>
            <a:r>
              <a:rPr lang="fr-FR" sz="2000" b="1" i="1" dirty="0">
                <a:latin typeface="Times New Roman" pitchFamily="18" charset="0"/>
                <a:cs typeface="Times New Roman" pitchFamily="18" charset="0"/>
              </a:rPr>
              <a:t>L’exemple  de la réforme du collège des collectivités territoriales  2017 / 2020</a:t>
            </a:r>
            <a:br>
              <a:rPr lang="fr-FR" sz="2000" b="1" i="1" dirty="0">
                <a:latin typeface="Times New Roman" pitchFamily="18" charset="0"/>
                <a:cs typeface="Times New Roman" pitchFamily="18" charset="0"/>
              </a:rPr>
            </a:br>
            <a:r>
              <a:rPr lang="fr-FR" sz="1600" i="1" dirty="0">
                <a:latin typeface="Times New Roman" pitchFamily="18" charset="0"/>
                <a:cs typeface="Times New Roman" pitchFamily="18" charset="0"/>
              </a:rPr>
              <a:t>Mission CNE /Pierre Alain Roche / Claude Miqueu</a:t>
            </a:r>
            <a:br>
              <a:rPr lang="fr-FR" sz="1600" i="1" dirty="0">
                <a:latin typeface="Times New Roman" pitchFamily="18" charset="0"/>
                <a:cs typeface="Times New Roman" pitchFamily="18" charset="0"/>
              </a:rPr>
            </a:br>
            <a:endParaRPr lang="fr-FR" sz="1600" i="1" dirty="0">
              <a:latin typeface="Times New Roman" pitchFamily="18" charset="0"/>
              <a:cs typeface="Times New Roman" pitchFamily="18" charset="0"/>
            </a:endParaRPr>
          </a:p>
        </p:txBody>
      </p:sp>
      <p:sp>
        <p:nvSpPr>
          <p:cNvPr id="3" name="Sous-titre 2"/>
          <p:cNvSpPr>
            <a:spLocks noGrp="1"/>
          </p:cNvSpPr>
          <p:nvPr>
            <p:ph type="subTitle" idx="1"/>
          </p:nvPr>
        </p:nvSpPr>
        <p:spPr>
          <a:xfrm>
            <a:off x="285720" y="1785926"/>
            <a:ext cx="8643998" cy="4500594"/>
          </a:xfrm>
        </p:spPr>
        <p:txBody>
          <a:bodyPr>
            <a:normAutofit fontScale="62500" lnSpcReduction="20000"/>
          </a:bodyPr>
          <a:lstStyle/>
          <a:p>
            <a:pPr algn="just"/>
            <a:r>
              <a:rPr lang="fr-FR" i="1" dirty="0">
                <a:solidFill>
                  <a:schemeClr val="tx1"/>
                </a:solidFill>
                <a:latin typeface="Times New Roman" pitchFamily="18" charset="0"/>
                <a:cs typeface="Times New Roman" pitchFamily="18" charset="0"/>
              </a:rPr>
              <a:t>« …</a:t>
            </a:r>
            <a:r>
              <a:rPr lang="fr-FR" b="1" i="1" dirty="0">
                <a:solidFill>
                  <a:schemeClr val="tx1"/>
                </a:solidFill>
                <a:latin typeface="Times New Roman" pitchFamily="18" charset="0"/>
                <a:cs typeface="Times New Roman" pitchFamily="18" charset="0"/>
              </a:rPr>
              <a:t>À l’heure où certains veulent leur peau, les départements ont peut-être trouvé dans l’ingénierie territoriale une nouvelle raison de (sur)vivre</a:t>
            </a:r>
            <a:r>
              <a:rPr lang="fr-FR" i="1" dirty="0">
                <a:solidFill>
                  <a:schemeClr val="tx1"/>
                </a:solidFill>
                <a:latin typeface="Times New Roman" pitchFamily="18" charset="0"/>
                <a:cs typeface="Times New Roman" pitchFamily="18" charset="0"/>
              </a:rPr>
              <a:t>. </a:t>
            </a:r>
          </a:p>
          <a:p>
            <a:pPr algn="just"/>
            <a:r>
              <a:rPr lang="fr-FR" i="1" dirty="0">
                <a:solidFill>
                  <a:schemeClr val="tx1"/>
                </a:solidFill>
                <a:latin typeface="Times New Roman" pitchFamily="18" charset="0"/>
                <a:cs typeface="Times New Roman" pitchFamily="18" charset="0"/>
              </a:rPr>
              <a:t>	Et ils en ont les moyens juridiques, que ce soit par les </a:t>
            </a:r>
            <a:r>
              <a:rPr lang="fr-FR" i="1" dirty="0" err="1">
                <a:solidFill>
                  <a:schemeClr val="tx1"/>
                </a:solidFill>
                <a:latin typeface="Times New Roman" pitchFamily="18" charset="0"/>
                <a:cs typeface="Times New Roman" pitchFamily="18" charset="0"/>
              </a:rPr>
              <a:t>Atesat</a:t>
            </a:r>
            <a:r>
              <a:rPr lang="fr-FR" i="1" dirty="0">
                <a:solidFill>
                  <a:schemeClr val="tx1"/>
                </a:solidFill>
                <a:latin typeface="Times New Roman" pitchFamily="18" charset="0"/>
                <a:cs typeface="Times New Roman" pitchFamily="18" charset="0"/>
              </a:rPr>
              <a:t> ou 	par les ATD. Approches comparées des unes et des autres, qui, toutes, 	montent en puissance. </a:t>
            </a:r>
          </a:p>
          <a:p>
            <a:pPr algn="just"/>
            <a:r>
              <a:rPr lang="fr-FR" i="1" dirty="0">
                <a:solidFill>
                  <a:schemeClr val="tx1"/>
                </a:solidFill>
                <a:latin typeface="Times New Roman" pitchFamily="18" charset="0"/>
                <a:cs typeface="Times New Roman" pitchFamily="18" charset="0"/>
              </a:rPr>
              <a:t> </a:t>
            </a:r>
          </a:p>
          <a:p>
            <a:pPr algn="just"/>
            <a:r>
              <a:rPr lang="fr-FR" b="1" i="1" dirty="0">
                <a:solidFill>
                  <a:schemeClr val="tx1"/>
                </a:solidFill>
                <a:latin typeface="Times New Roman" pitchFamily="18" charset="0"/>
                <a:cs typeface="Times New Roman" pitchFamily="18" charset="0"/>
              </a:rPr>
              <a:t>En aidant les territoires, les départements gaspillent-ils les derniers deniers qui leur restent ? </a:t>
            </a:r>
          </a:p>
          <a:p>
            <a:pPr algn="just"/>
            <a:r>
              <a:rPr lang="fr-FR" i="1" dirty="0">
                <a:solidFill>
                  <a:schemeClr val="tx1"/>
                </a:solidFill>
                <a:latin typeface="Times New Roman" pitchFamily="18" charset="0"/>
                <a:cs typeface="Times New Roman" pitchFamily="18" charset="0"/>
              </a:rPr>
              <a:t>	Pas sûr, car, d’une part, l’institution républicaine se cherche un destin et, 	d’autre part, tant qu’à avoir des effectifs et des compétences, autant les 	valoriser (les rentabiliser parfois) en termes de RH…</a:t>
            </a:r>
          </a:p>
          <a:p>
            <a:pPr algn="just"/>
            <a:r>
              <a:rPr lang="fr-FR" i="1" dirty="0">
                <a:solidFill>
                  <a:schemeClr val="tx1"/>
                </a:solidFill>
                <a:latin typeface="Times New Roman" pitchFamily="18" charset="0"/>
                <a:cs typeface="Times New Roman" pitchFamily="18" charset="0"/>
              </a:rPr>
              <a:t>Reste qu’à ce stade, les montages juridiques possibles demeurent limités, pour de complexes raisons de droit européen et français, qui interrogent beaucoup les </a:t>
            </a:r>
            <a:r>
              <a:rPr lang="fr-FR" i="1" dirty="0" err="1">
                <a:solidFill>
                  <a:schemeClr val="tx1"/>
                </a:solidFill>
                <a:latin typeface="Times New Roman" pitchFamily="18" charset="0"/>
                <a:cs typeface="Times New Roman" pitchFamily="18" charset="0"/>
              </a:rPr>
              <a:t>Atesat</a:t>
            </a:r>
            <a:r>
              <a:rPr lang="fr-FR" i="1" dirty="0">
                <a:solidFill>
                  <a:schemeClr val="tx1"/>
                </a:solidFill>
                <a:latin typeface="Times New Roman" pitchFamily="18" charset="0"/>
                <a:cs typeface="Times New Roman" pitchFamily="18" charset="0"/>
              </a:rPr>
              <a:t>, à la veille de l’adoption d’un décret relatif à leurs modalités d’intervention.</a:t>
            </a:r>
          </a:p>
          <a:p>
            <a:pPr algn="just"/>
            <a:r>
              <a:rPr lang="fr-FR" i="1" dirty="0">
                <a:solidFill>
                  <a:schemeClr val="tx1"/>
                </a:solidFill>
                <a:latin typeface="Times New Roman" pitchFamily="18" charset="0"/>
                <a:cs typeface="Times New Roman" pitchFamily="18" charset="0"/>
              </a:rPr>
              <a:t>Une étude de Sémaphores relève que la diversité l’emporte en ce domaine, avec une montée en puissance du phénomène … »</a:t>
            </a:r>
          </a:p>
          <a:p>
            <a:endParaRPr lang="fr-FR" dirty="0"/>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40</a:t>
            </a:fld>
            <a:endParaRPr lang="fr-FR"/>
          </a:p>
        </p:txBody>
      </p:sp>
      <p:sp>
        <p:nvSpPr>
          <p:cNvPr id="8" name="Espace réservé du pied de page 7"/>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2011354"/>
          </a:xfrm>
        </p:spPr>
        <p:txBody>
          <a:bodyPr>
            <a:normAutofit/>
          </a:bodyPr>
          <a:lstStyle/>
          <a:p>
            <a:pPr algn="l"/>
            <a:r>
              <a:rPr lang="fr-FR" sz="3200" b="1" dirty="0">
                <a:latin typeface="Arial" pitchFamily="34" charset="0"/>
                <a:cs typeface="Arial" pitchFamily="34" charset="0"/>
              </a:rPr>
              <a:t>Sénat</a:t>
            </a:r>
            <a:br>
              <a:rPr lang="fr-FR" sz="3200" b="1" dirty="0">
                <a:latin typeface="Arial" pitchFamily="34" charset="0"/>
                <a:cs typeface="Arial" pitchFamily="34" charset="0"/>
              </a:rPr>
            </a:br>
            <a:r>
              <a:rPr lang="fr-FR" sz="3200" b="1" dirty="0">
                <a:latin typeface="Arial" pitchFamily="34" charset="0"/>
                <a:cs typeface="Arial" pitchFamily="34" charset="0"/>
              </a:rPr>
              <a:t>Régions de France</a:t>
            </a:r>
            <a:br>
              <a:rPr lang="fr-FR" sz="3200" b="1" dirty="0">
                <a:latin typeface="Arial" pitchFamily="34" charset="0"/>
                <a:cs typeface="Arial" pitchFamily="34" charset="0"/>
              </a:rPr>
            </a:br>
            <a:r>
              <a:rPr lang="fr-FR" sz="2400" i="1" dirty="0">
                <a:solidFill>
                  <a:srgbClr val="7030A0"/>
                </a:solidFill>
                <a:latin typeface="Arial" pitchFamily="34" charset="0"/>
                <a:cs typeface="Arial" pitchFamily="34" charset="0"/>
              </a:rPr>
              <a:t>Pas de </a:t>
            </a:r>
            <a:r>
              <a:rPr lang="fr-FR" sz="2400" b="1" i="1" dirty="0">
                <a:solidFill>
                  <a:srgbClr val="7030A0"/>
                </a:solidFill>
                <a:latin typeface="Arial" pitchFamily="34" charset="0"/>
                <a:cs typeface="Arial" pitchFamily="34" charset="0"/>
              </a:rPr>
              <a:t>« nouveau grand soir » </a:t>
            </a:r>
            <a:r>
              <a:rPr lang="fr-FR" sz="2400" i="1" dirty="0">
                <a:solidFill>
                  <a:srgbClr val="7030A0"/>
                </a:solidFill>
                <a:latin typeface="Arial" pitchFamily="34" charset="0"/>
                <a:cs typeface="Arial" pitchFamily="34" charset="0"/>
              </a:rPr>
              <a:t>en 2017 ?</a:t>
            </a:r>
          </a:p>
        </p:txBody>
      </p:sp>
      <p:sp>
        <p:nvSpPr>
          <p:cNvPr id="3" name="Espace réservé du contenu 2"/>
          <p:cNvSpPr>
            <a:spLocks noGrp="1"/>
          </p:cNvSpPr>
          <p:nvPr>
            <p:ph idx="1"/>
          </p:nvPr>
        </p:nvSpPr>
        <p:spPr>
          <a:xfrm>
            <a:off x="457200" y="2214554"/>
            <a:ext cx="8229600" cy="4000528"/>
          </a:xfrm>
        </p:spPr>
        <p:txBody>
          <a:bodyPr>
            <a:normAutofit/>
          </a:bodyPr>
          <a:lstStyle/>
          <a:p>
            <a:pPr algn="r">
              <a:buNone/>
            </a:pPr>
            <a:endParaRPr lang="fr-FR" sz="2800" b="1" dirty="0" smtClean="0">
              <a:solidFill>
                <a:srgbClr val="7030A0"/>
              </a:solidFill>
              <a:latin typeface="Arial" pitchFamily="34" charset="0"/>
              <a:cs typeface="Arial" pitchFamily="34" charset="0"/>
            </a:endParaRPr>
          </a:p>
          <a:p>
            <a:pPr algn="r">
              <a:buNone/>
            </a:pPr>
            <a:r>
              <a:rPr lang="fr-FR" sz="2400" b="1" dirty="0" smtClean="0">
                <a:solidFill>
                  <a:srgbClr val="7030A0"/>
                </a:solidFill>
                <a:latin typeface="Arial" pitchFamily="34" charset="0"/>
                <a:cs typeface="Arial" pitchFamily="34" charset="0"/>
              </a:rPr>
              <a:t>…</a:t>
            </a:r>
            <a:r>
              <a:rPr lang="fr-FR" sz="2400" b="1" dirty="0">
                <a:solidFill>
                  <a:srgbClr val="7030A0"/>
                </a:solidFill>
                <a:latin typeface="Arial" pitchFamily="34" charset="0"/>
                <a:cs typeface="Arial" pitchFamily="34" charset="0"/>
              </a:rPr>
              <a:t>La nécessaire pause ?</a:t>
            </a:r>
          </a:p>
          <a:p>
            <a:pPr algn="r">
              <a:buNone/>
            </a:pPr>
            <a:r>
              <a:rPr lang="fr-FR" sz="1800" i="1" dirty="0">
                <a:latin typeface="Arial" pitchFamily="34" charset="0"/>
                <a:cs typeface="Arial" pitchFamily="34" charset="0"/>
              </a:rPr>
              <a:t>(Gérard Larcher –Pt Sénat</a:t>
            </a:r>
            <a:r>
              <a:rPr lang="fr-FR" sz="1800" i="1" dirty="0" smtClean="0">
                <a:latin typeface="Arial" pitchFamily="34" charset="0"/>
                <a:cs typeface="Arial" pitchFamily="34" charset="0"/>
              </a:rPr>
              <a:t>)</a:t>
            </a:r>
          </a:p>
          <a:p>
            <a:pPr algn="r">
              <a:buNone/>
            </a:pPr>
            <a:endParaRPr lang="fr-FR" sz="1800" i="1" dirty="0">
              <a:latin typeface="Arial" pitchFamily="34" charset="0"/>
              <a:cs typeface="Arial" pitchFamily="34" charset="0"/>
            </a:endParaRPr>
          </a:p>
          <a:p>
            <a:pPr algn="r">
              <a:buNone/>
            </a:pPr>
            <a:r>
              <a:rPr lang="fr-FR" sz="2400" b="1" dirty="0">
                <a:solidFill>
                  <a:srgbClr val="7030A0"/>
                </a:solidFill>
              </a:rPr>
              <a:t>…Pas question de revendiquer un nouvel acte de décentralisation,  il s'agira d'avancer par expérimentations. Nous sommes à la consolidation des dernières réformes…</a:t>
            </a:r>
          </a:p>
          <a:p>
            <a:pPr algn="r">
              <a:buNone/>
            </a:pPr>
            <a:r>
              <a:rPr lang="fr-FR" sz="1800" i="1" dirty="0">
                <a:latin typeface="Arial" pitchFamily="34" charset="0"/>
                <a:cs typeface="Arial" pitchFamily="34" charset="0"/>
              </a:rPr>
              <a:t>(Philippe </a:t>
            </a:r>
            <a:r>
              <a:rPr lang="fr-FR" sz="1800" i="1" dirty="0" err="1">
                <a:latin typeface="Arial" pitchFamily="34" charset="0"/>
                <a:cs typeface="Arial" pitchFamily="34" charset="0"/>
              </a:rPr>
              <a:t>Richert</a:t>
            </a:r>
            <a:r>
              <a:rPr lang="fr-FR" sz="1800" i="1" dirty="0">
                <a:latin typeface="Arial" pitchFamily="34" charset="0"/>
                <a:cs typeface="Arial" pitchFamily="34" charset="0"/>
              </a:rPr>
              <a:t> – Pt Régions de France)</a:t>
            </a: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41</a:t>
            </a:fld>
            <a:endParaRPr lang="fr-FR" dirty="0"/>
          </a:p>
        </p:txBody>
      </p:sp>
    </p:spTree>
  </p:cSld>
  <p:clrMapOvr>
    <a:masterClrMapping/>
  </p:clrMapOvr>
  <p:transition>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332655"/>
            <a:ext cx="8715436" cy="1381833"/>
          </a:xfrm>
        </p:spPr>
        <p:txBody>
          <a:bodyPr>
            <a:normAutofit fontScale="90000"/>
          </a:bodyPr>
          <a:lstStyle/>
          <a:p>
            <a:pPr algn="l"/>
            <a:r>
              <a:rPr lang="fr-FR" sz="2700" b="1" dirty="0">
                <a:latin typeface="Times New Roman" pitchFamily="18" charset="0"/>
                <a:cs typeface="Times New Roman" pitchFamily="18" charset="0"/>
              </a:rPr>
              <a:t/>
            </a:r>
            <a:br>
              <a:rPr lang="fr-FR" sz="2700" b="1" dirty="0">
                <a:latin typeface="Times New Roman" pitchFamily="18" charset="0"/>
                <a:cs typeface="Times New Roman" pitchFamily="18" charset="0"/>
              </a:rPr>
            </a:br>
            <a:r>
              <a:rPr lang="fr-FR" sz="2700" b="1" dirty="0">
                <a:latin typeface="Times New Roman" pitchFamily="18" charset="0"/>
                <a:cs typeface="Times New Roman" pitchFamily="18" charset="0"/>
              </a:rPr>
              <a:t/>
            </a:r>
            <a:br>
              <a:rPr lang="fr-FR" sz="2700" b="1" dirty="0">
                <a:latin typeface="Times New Roman" pitchFamily="18" charset="0"/>
                <a:cs typeface="Times New Roman" pitchFamily="18" charset="0"/>
              </a:rPr>
            </a:br>
            <a:r>
              <a:rPr lang="fr-FR" sz="3100" b="1" dirty="0">
                <a:latin typeface="Arial" panose="020B0604020202020204" pitchFamily="34" charset="0"/>
                <a:cs typeface="Arial" panose="020B0604020202020204" pitchFamily="34" charset="0"/>
              </a:rPr>
              <a:t>De la Connaissance </a:t>
            </a:r>
            <a:r>
              <a:rPr lang="fr-FR" sz="3600" b="1" dirty="0">
                <a:latin typeface="Arial" panose="020B0604020202020204" pitchFamily="34" charset="0"/>
                <a:cs typeface="Arial" panose="020B0604020202020204" pitchFamily="34" charset="0"/>
              </a:rPr>
              <a:t/>
            </a:r>
            <a:br>
              <a:rPr lang="fr-FR" sz="3600" b="1" dirty="0">
                <a:latin typeface="Arial" panose="020B0604020202020204" pitchFamily="34" charset="0"/>
                <a:cs typeface="Arial" panose="020B0604020202020204" pitchFamily="34" charset="0"/>
              </a:rPr>
            </a:br>
            <a:r>
              <a:rPr lang="fr-FR" sz="3600" b="1" dirty="0">
                <a:latin typeface="Arial" panose="020B0604020202020204" pitchFamily="34" charset="0"/>
                <a:cs typeface="Arial" panose="020B0604020202020204" pitchFamily="34" charset="0"/>
              </a:rPr>
              <a:t>	</a:t>
            </a:r>
            <a:r>
              <a:rPr lang="fr-FR" sz="2000" b="1" dirty="0">
                <a:solidFill>
                  <a:srgbClr val="7030A0"/>
                </a:solidFill>
                <a:latin typeface="Arial" pitchFamily="34" charset="0"/>
                <a:cs typeface="Arial" pitchFamily="34" charset="0"/>
              </a:rPr>
              <a:t>Stratégie pour mieux décider. </a:t>
            </a:r>
            <a:r>
              <a:rPr lang="fr-FR" sz="2000" b="1" dirty="0" smtClean="0">
                <a:solidFill>
                  <a:srgbClr val="7030A0"/>
                </a:solidFill>
                <a:latin typeface="Arial" pitchFamily="34" charset="0"/>
                <a:cs typeface="Arial" pitchFamily="34" charset="0"/>
              </a:rPr>
              <a:t/>
            </a:r>
            <a:br>
              <a:rPr lang="fr-FR" sz="2000" b="1" dirty="0" smtClean="0">
                <a:solidFill>
                  <a:srgbClr val="7030A0"/>
                </a:solidFill>
                <a:latin typeface="Arial" pitchFamily="34" charset="0"/>
                <a:cs typeface="Arial" pitchFamily="34" charset="0"/>
              </a:rPr>
            </a:br>
            <a:r>
              <a:rPr lang="fr-FR" sz="2000" b="1" dirty="0" smtClean="0">
                <a:solidFill>
                  <a:srgbClr val="7030A0"/>
                </a:solidFill>
                <a:latin typeface="Arial" pitchFamily="34" charset="0"/>
                <a:cs typeface="Arial" pitchFamily="34" charset="0"/>
              </a:rPr>
              <a:t>	</a:t>
            </a:r>
            <a:r>
              <a:rPr lang="fr-FR" sz="2000" dirty="0" smtClean="0">
                <a:solidFill>
                  <a:srgbClr val="7030A0"/>
                </a:solidFill>
                <a:latin typeface="Arial" pitchFamily="34" charset="0"/>
                <a:cs typeface="Arial" pitchFamily="34" charset="0"/>
              </a:rPr>
              <a:t>Dépasser </a:t>
            </a:r>
            <a:r>
              <a:rPr lang="fr-FR" sz="2000" dirty="0">
                <a:solidFill>
                  <a:srgbClr val="7030A0"/>
                </a:solidFill>
                <a:latin typeface="Arial" pitchFamily="34" charset="0"/>
                <a:cs typeface="Arial" pitchFamily="34" charset="0"/>
              </a:rPr>
              <a:t>la complexité / la réponse</a:t>
            </a:r>
            <a:r>
              <a:rPr lang="fr-FR" sz="2000" b="1" dirty="0">
                <a:solidFill>
                  <a:srgbClr val="7030A0"/>
                </a:solidFill>
                <a:latin typeface="Arial" pitchFamily="34" charset="0"/>
                <a:cs typeface="Arial" pitchFamily="34" charset="0"/>
              </a:rPr>
              <a:t> :  </a:t>
            </a:r>
            <a:r>
              <a:rPr lang="fr-FR" sz="2000" b="1" dirty="0" smtClean="0">
                <a:solidFill>
                  <a:srgbClr val="7030A0"/>
                </a:solidFill>
                <a:latin typeface="Arial" pitchFamily="34" charset="0"/>
                <a:cs typeface="Arial" pitchFamily="34" charset="0"/>
              </a:rPr>
              <a:t>la </a:t>
            </a:r>
            <a:r>
              <a:rPr lang="fr-FR" sz="2000" b="1" dirty="0">
                <a:solidFill>
                  <a:srgbClr val="7030A0"/>
                </a:solidFill>
                <a:latin typeface="Arial" pitchFamily="34" charset="0"/>
                <a:cs typeface="Arial" pitchFamily="34" charset="0"/>
              </a:rPr>
              <a:t>formation, la recherche</a:t>
            </a:r>
            <a:br>
              <a:rPr lang="fr-FR" sz="2000" b="1" dirty="0">
                <a:solidFill>
                  <a:srgbClr val="7030A0"/>
                </a:solidFill>
                <a:latin typeface="Arial" pitchFamily="34" charset="0"/>
                <a:cs typeface="Arial" pitchFamily="34" charset="0"/>
              </a:rPr>
            </a:br>
            <a:r>
              <a:rPr lang="fr-FR" sz="2700" dirty="0">
                <a:latin typeface="Arial" pitchFamily="34" charset="0"/>
                <a:cs typeface="Arial" pitchFamily="34" charset="0"/>
              </a:rPr>
              <a:t/>
            </a:r>
            <a:br>
              <a:rPr lang="fr-FR" sz="2700" dirty="0">
                <a:latin typeface="Arial" pitchFamily="34" charset="0"/>
                <a:cs typeface="Arial" pitchFamily="34" charset="0"/>
              </a:rPr>
            </a:br>
            <a:endParaRPr lang="fr-FR" sz="2700" dirty="0">
              <a:latin typeface="Arial" pitchFamily="34" charset="0"/>
              <a:cs typeface="Arial" pitchFamily="34" charset="0"/>
            </a:endParaRPr>
          </a:p>
        </p:txBody>
      </p:sp>
      <p:sp>
        <p:nvSpPr>
          <p:cNvPr id="3" name="Espace réservé du contenu 2"/>
          <p:cNvSpPr>
            <a:spLocks noGrp="1"/>
          </p:cNvSpPr>
          <p:nvPr>
            <p:ph idx="1"/>
          </p:nvPr>
        </p:nvSpPr>
        <p:spPr>
          <a:xfrm>
            <a:off x="285720" y="1772815"/>
            <a:ext cx="8501122" cy="4758613"/>
          </a:xfrm>
        </p:spPr>
        <p:txBody>
          <a:bodyPr>
            <a:normAutofit fontScale="25000" lnSpcReduction="20000"/>
          </a:bodyPr>
          <a:lstStyle/>
          <a:p>
            <a:pPr>
              <a:buNone/>
            </a:pPr>
            <a:r>
              <a:rPr lang="fr-FR" dirty="0"/>
              <a:t> </a:t>
            </a:r>
          </a:p>
          <a:p>
            <a:pPr>
              <a:buNone/>
            </a:pPr>
            <a:r>
              <a:rPr lang="fr-FR" sz="5600" b="1" dirty="0">
                <a:solidFill>
                  <a:srgbClr val="002060"/>
                </a:solidFill>
                <a:latin typeface="Arial" pitchFamily="34" charset="0"/>
                <a:cs typeface="Arial" pitchFamily="34" charset="0"/>
              </a:rPr>
              <a:t>Le comité de bassin peut organiser des formations adaptées, ouvertes à chacun de ses membres </a:t>
            </a:r>
            <a:r>
              <a:rPr lang="fr-FR" sz="5600" dirty="0">
                <a:latin typeface="Arial" pitchFamily="34" charset="0"/>
                <a:cs typeface="Arial" pitchFamily="34" charset="0"/>
              </a:rPr>
              <a:t/>
            </a:r>
            <a:br>
              <a:rPr lang="fr-FR" sz="5600" dirty="0">
                <a:latin typeface="Arial" pitchFamily="34" charset="0"/>
                <a:cs typeface="Arial" pitchFamily="34" charset="0"/>
              </a:rPr>
            </a:br>
            <a:r>
              <a:rPr lang="fr-FR" sz="5600" dirty="0">
                <a:solidFill>
                  <a:srgbClr val="002060"/>
                </a:solidFill>
                <a:latin typeface="Arial" pitchFamily="34" charset="0"/>
                <a:cs typeface="Arial" pitchFamily="34" charset="0"/>
              </a:rPr>
              <a:t>Ce programme de formation et les moyens correspondants peuvent être inclus dans les programmes pluriannuels d'intervention financière des Agences L. 213-9-1 CE. </a:t>
            </a:r>
          </a:p>
          <a:p>
            <a:pPr>
              <a:buNone/>
            </a:pPr>
            <a:endParaRPr lang="fr-FR" sz="5600" b="1" i="1" dirty="0">
              <a:solidFill>
                <a:srgbClr val="002060"/>
              </a:solidFill>
              <a:latin typeface="Arial" pitchFamily="34" charset="0"/>
              <a:cs typeface="Arial" pitchFamily="34" charset="0"/>
            </a:endParaRPr>
          </a:p>
          <a:p>
            <a:pPr algn="just">
              <a:buNone/>
            </a:pPr>
            <a:r>
              <a:rPr lang="fr-FR" sz="5600" b="1" i="1" dirty="0">
                <a:solidFill>
                  <a:srgbClr val="7030A0"/>
                </a:solidFill>
                <a:latin typeface="Arial" pitchFamily="34" charset="0"/>
                <a:cs typeface="Arial" pitchFamily="34" charset="0"/>
              </a:rPr>
              <a:t>Article D. 213-25 du code de l'environnement </a:t>
            </a:r>
            <a:endParaRPr lang="fr-FR" sz="5600" dirty="0">
              <a:solidFill>
                <a:srgbClr val="7030A0"/>
              </a:solidFill>
              <a:latin typeface="Arial" pitchFamily="34" charset="0"/>
              <a:cs typeface="Arial" pitchFamily="34" charset="0"/>
            </a:endParaRPr>
          </a:p>
          <a:p>
            <a:pPr algn="just">
              <a:buNone/>
            </a:pPr>
            <a:r>
              <a:rPr lang="fr-FR" sz="5600" i="1" dirty="0">
                <a:solidFill>
                  <a:srgbClr val="7030A0"/>
                </a:solidFill>
                <a:latin typeface="Arial" pitchFamily="34" charset="0"/>
                <a:cs typeface="Arial" pitchFamily="34" charset="0"/>
              </a:rPr>
              <a:t>II. - « Le comité de bassin peut organiser des formations adaptées ouvertes à chacun de ses membres. Ce programme de formation et les moyens correspondants sont inclus dans les programmes pluriannuels d'intervention prévus à l'article L. 213-9-1 du code de l'environnement, approuvés par délibération du conseil d'administration de l'agence de l'eau après avis conforme du comité de bassin. </a:t>
            </a:r>
          </a:p>
          <a:p>
            <a:pPr>
              <a:buNone/>
            </a:pPr>
            <a:endParaRPr lang="fr-FR" dirty="0">
              <a:solidFill>
                <a:srgbClr val="0070C0"/>
              </a:solidFill>
              <a:latin typeface="Arial" pitchFamily="34" charset="0"/>
              <a:cs typeface="Arial" pitchFamily="34" charset="0"/>
            </a:endParaRPr>
          </a:p>
          <a:p>
            <a:pPr>
              <a:buNone/>
            </a:pPr>
            <a:r>
              <a:rPr lang="fr-FR" sz="5600" b="1" dirty="0">
                <a:solidFill>
                  <a:srgbClr val="002060"/>
                </a:solidFill>
                <a:latin typeface="Arial" pitchFamily="34" charset="0"/>
                <a:cs typeface="Arial" pitchFamily="34" charset="0"/>
              </a:rPr>
              <a:t>Ces formations concernent : </a:t>
            </a:r>
            <a:endParaRPr lang="fr-FR" sz="5600" dirty="0">
              <a:solidFill>
                <a:srgbClr val="002060"/>
              </a:solidFill>
              <a:latin typeface="Arial" pitchFamily="34" charset="0"/>
              <a:cs typeface="Arial" pitchFamily="34" charset="0"/>
            </a:endParaRPr>
          </a:p>
          <a:p>
            <a:pPr>
              <a:buNone/>
            </a:pPr>
            <a:r>
              <a:rPr lang="fr-FR" sz="5600" dirty="0">
                <a:solidFill>
                  <a:srgbClr val="002060"/>
                </a:solidFill>
                <a:latin typeface="Arial" pitchFamily="34" charset="0"/>
                <a:cs typeface="Arial" pitchFamily="34" charset="0"/>
              </a:rPr>
              <a:t>	° </a:t>
            </a:r>
            <a:r>
              <a:rPr lang="fr-FR" sz="5600" b="1" dirty="0">
                <a:solidFill>
                  <a:srgbClr val="002060"/>
                </a:solidFill>
                <a:latin typeface="Arial" pitchFamily="34" charset="0"/>
                <a:cs typeface="Arial" pitchFamily="34" charset="0"/>
              </a:rPr>
              <a:t>Les services de l’Etat </a:t>
            </a:r>
          </a:p>
          <a:p>
            <a:pPr>
              <a:buNone/>
            </a:pPr>
            <a:r>
              <a:rPr lang="fr-FR" sz="5600" dirty="0">
                <a:solidFill>
                  <a:srgbClr val="002060"/>
                </a:solidFill>
                <a:latin typeface="Arial" pitchFamily="34" charset="0"/>
                <a:cs typeface="Arial" pitchFamily="34" charset="0"/>
              </a:rPr>
              <a:t>	° </a:t>
            </a:r>
            <a:r>
              <a:rPr lang="fr-FR" sz="5600" b="1" dirty="0">
                <a:solidFill>
                  <a:srgbClr val="002060"/>
                </a:solidFill>
                <a:latin typeface="Arial" pitchFamily="34" charset="0"/>
                <a:cs typeface="Arial" pitchFamily="34" charset="0"/>
              </a:rPr>
              <a:t>Les élus et les services administratifs et techniques </a:t>
            </a:r>
            <a:r>
              <a:rPr lang="fr-FR" sz="5600" dirty="0">
                <a:solidFill>
                  <a:srgbClr val="002060"/>
                </a:solidFill>
                <a:latin typeface="Arial" pitchFamily="34" charset="0"/>
                <a:cs typeface="Arial" pitchFamily="34" charset="0"/>
              </a:rPr>
              <a:t>des collectivités territoriales </a:t>
            </a:r>
          </a:p>
          <a:p>
            <a:pPr>
              <a:buNone/>
            </a:pPr>
            <a:r>
              <a:rPr lang="fr-FR" sz="5600" dirty="0">
                <a:solidFill>
                  <a:srgbClr val="002060"/>
                </a:solidFill>
                <a:latin typeface="Arial" pitchFamily="34" charset="0"/>
                <a:cs typeface="Arial" pitchFamily="34" charset="0"/>
              </a:rPr>
              <a:t>	° </a:t>
            </a:r>
            <a:r>
              <a:rPr lang="fr-FR" sz="5600" b="1" dirty="0">
                <a:solidFill>
                  <a:srgbClr val="002060"/>
                </a:solidFill>
                <a:latin typeface="Arial" pitchFamily="34" charset="0"/>
                <a:cs typeface="Arial" pitchFamily="34" charset="0"/>
              </a:rPr>
              <a:t>Les représentants des usagers </a:t>
            </a:r>
          </a:p>
          <a:p>
            <a:pPr>
              <a:buNone/>
            </a:pPr>
            <a:endParaRPr lang="fr-FR" b="1" dirty="0">
              <a:solidFill>
                <a:srgbClr val="002060"/>
              </a:solidFill>
              <a:latin typeface="Arial" pitchFamily="34" charset="0"/>
              <a:cs typeface="Arial" pitchFamily="34" charset="0"/>
            </a:endParaRPr>
          </a:p>
          <a:p>
            <a:pPr>
              <a:buNone/>
            </a:pPr>
            <a:r>
              <a:rPr lang="fr-FR" sz="5600" b="1" dirty="0">
                <a:solidFill>
                  <a:srgbClr val="002060"/>
                </a:solidFill>
                <a:latin typeface="Arial" pitchFamily="34" charset="0"/>
                <a:cs typeface="Arial" pitchFamily="34" charset="0"/>
              </a:rPr>
              <a:t>Les réponses pédagogiques </a:t>
            </a:r>
            <a:r>
              <a:rPr lang="fr-FR" sz="5600" dirty="0">
                <a:solidFill>
                  <a:srgbClr val="002060"/>
                </a:solidFill>
                <a:latin typeface="Arial" pitchFamily="34" charset="0"/>
                <a:cs typeface="Arial" pitchFamily="34" charset="0"/>
              </a:rPr>
              <a:t>peuvent être spécifiques à chaque collège ou inter-collèges.</a:t>
            </a:r>
            <a:endParaRPr lang="fr-FR" sz="5600" b="1" dirty="0">
              <a:solidFill>
                <a:srgbClr val="002060"/>
              </a:solidFill>
              <a:latin typeface="Arial" pitchFamily="34" charset="0"/>
              <a:cs typeface="Arial" pitchFamily="34" charset="0"/>
            </a:endParaRPr>
          </a:p>
          <a:p>
            <a:pPr>
              <a:buNone/>
            </a:pPr>
            <a:r>
              <a:rPr lang="fr-FR" sz="5600" b="1" dirty="0">
                <a:solidFill>
                  <a:srgbClr val="002060"/>
                </a:solidFill>
                <a:latin typeface="Arial" pitchFamily="34" charset="0"/>
                <a:cs typeface="Arial" pitchFamily="34" charset="0"/>
              </a:rPr>
              <a:t>Les évaluations individuelles et collectives de ces formations :</a:t>
            </a:r>
            <a:r>
              <a:rPr lang="fr-FR" sz="5600" dirty="0">
                <a:solidFill>
                  <a:srgbClr val="002060"/>
                </a:solidFill>
                <a:latin typeface="Arial" pitchFamily="34" charset="0"/>
                <a:cs typeface="Arial" pitchFamily="34" charset="0"/>
              </a:rPr>
              <a:t> des moments privilégiés de synthèses partagées, au service des projets de territoires</a:t>
            </a:r>
          </a:p>
          <a:p>
            <a:pPr>
              <a:buNone/>
            </a:pPr>
            <a:endParaRPr lang="fr-FR" sz="5600" dirty="0">
              <a:solidFill>
                <a:srgbClr val="002060"/>
              </a:solidFill>
              <a:latin typeface="Arial" pitchFamily="34" charset="0"/>
              <a:cs typeface="Arial" pitchFamily="34" charset="0"/>
            </a:endParaRPr>
          </a:p>
          <a:p>
            <a:pPr>
              <a:buNone/>
            </a:pPr>
            <a:r>
              <a:rPr lang="fr-FR" sz="5600" dirty="0">
                <a:solidFill>
                  <a:srgbClr val="002060"/>
                </a:solidFill>
                <a:latin typeface="Arial" pitchFamily="34" charset="0"/>
                <a:cs typeface="Arial" pitchFamily="34" charset="0"/>
              </a:rPr>
              <a:t>Ces échanges d’expériences, l’audition commune des études de cas, </a:t>
            </a:r>
            <a:r>
              <a:rPr lang="fr-FR" sz="5600" b="1" dirty="0">
                <a:solidFill>
                  <a:srgbClr val="002060"/>
                </a:solidFill>
                <a:latin typeface="Arial" pitchFamily="34" charset="0"/>
                <a:cs typeface="Arial" pitchFamily="34" charset="0"/>
              </a:rPr>
              <a:t>l’écoute collective des tables de la loi doivent  faciliter la construction d’une culture commune</a:t>
            </a:r>
            <a:r>
              <a:rPr lang="fr-FR" sz="5600" dirty="0">
                <a:solidFill>
                  <a:srgbClr val="002060"/>
                </a:solidFill>
                <a:latin typeface="Arial" pitchFamily="34" charset="0"/>
                <a:cs typeface="Arial" pitchFamily="34" charset="0"/>
              </a:rPr>
              <a:t> respectueuse des missions et des responsabilités des uns et des autres. </a:t>
            </a:r>
            <a:r>
              <a:rPr lang="fr-FR" sz="5600" i="1" dirty="0">
                <a:solidFill>
                  <a:srgbClr val="002060"/>
                </a:solidFill>
                <a:latin typeface="Arial" pitchFamily="34" charset="0"/>
                <a:cs typeface="Arial" pitchFamily="34" charset="0"/>
              </a:rPr>
              <a:t>(</a:t>
            </a:r>
            <a:r>
              <a:rPr lang="fr-FR" sz="5600" i="1" dirty="0" err="1">
                <a:solidFill>
                  <a:srgbClr val="002060"/>
                </a:solidFill>
                <a:latin typeface="Arial" pitchFamily="34" charset="0"/>
                <a:cs typeface="Arial" pitchFamily="34" charset="0"/>
              </a:rPr>
              <a:t>cf</a:t>
            </a:r>
            <a:r>
              <a:rPr lang="fr-FR" sz="5600" i="1" dirty="0">
                <a:solidFill>
                  <a:srgbClr val="002060"/>
                </a:solidFill>
                <a:latin typeface="Arial" pitchFamily="34" charset="0"/>
                <a:cs typeface="Arial" pitchFamily="34" charset="0"/>
              </a:rPr>
              <a:t> convention ONEMA / CNFPT). </a:t>
            </a:r>
          </a:p>
          <a:p>
            <a:endParaRPr lang="fr-FR" sz="5600" dirty="0">
              <a:latin typeface="Arial" pitchFamily="34" charset="0"/>
              <a:cs typeface="Arial" pitchFamily="34" charset="0"/>
            </a:endParaRP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42</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0"/>
            <a:ext cx="8229600" cy="1357298"/>
          </a:xfrm>
        </p:spPr>
        <p:txBody>
          <a:bodyPr>
            <a:noAutofit/>
          </a:bodyPr>
          <a:lstStyle/>
          <a:p>
            <a:r>
              <a:rPr lang="fr-FR" sz="2800" b="1" dirty="0">
                <a:latin typeface="Times New Roman" pitchFamily="18" charset="0"/>
                <a:cs typeface="Times New Roman" pitchFamily="18" charset="0"/>
              </a:rPr>
              <a:t/>
            </a:r>
            <a:br>
              <a:rPr lang="fr-FR" sz="2800" b="1" dirty="0">
                <a:latin typeface="Times New Roman" pitchFamily="18" charset="0"/>
                <a:cs typeface="Times New Roman" pitchFamily="18" charset="0"/>
              </a:rPr>
            </a:br>
            <a:r>
              <a:rPr lang="fr-FR" sz="2400" b="1" dirty="0" smtClean="0">
                <a:solidFill>
                  <a:srgbClr val="7030A0"/>
                </a:solidFill>
                <a:latin typeface="Arial" pitchFamily="34" charset="0"/>
                <a:cs typeface="Arial" pitchFamily="34" charset="0"/>
              </a:rPr>
              <a:t>Une réponse spécifique : la formation </a:t>
            </a:r>
            <a:r>
              <a:rPr lang="fr-FR" sz="2400" b="1" dirty="0">
                <a:solidFill>
                  <a:srgbClr val="7030A0"/>
                </a:solidFill>
                <a:latin typeface="Arial" pitchFamily="34" charset="0"/>
                <a:cs typeface="Arial" pitchFamily="34" charset="0"/>
              </a:rPr>
              <a:t>des élus des collectivités </a:t>
            </a:r>
            <a:r>
              <a:rPr lang="fr-FR" sz="2400" b="1" dirty="0" smtClean="0">
                <a:solidFill>
                  <a:srgbClr val="7030A0"/>
                </a:solidFill>
                <a:latin typeface="Arial" pitchFamily="34" charset="0"/>
                <a:cs typeface="Arial" pitchFamily="34" charset="0"/>
              </a:rPr>
              <a:t>territoriales</a:t>
            </a:r>
            <a:r>
              <a:rPr lang="fr-FR" sz="2000" b="1" dirty="0" smtClean="0">
                <a:solidFill>
                  <a:srgbClr val="7030A0"/>
                </a:solidFill>
                <a:latin typeface="Times New Roman" pitchFamily="18" charset="0"/>
                <a:cs typeface="Times New Roman" pitchFamily="18" charset="0"/>
              </a:rPr>
              <a:t> </a:t>
            </a:r>
            <a:r>
              <a:rPr lang="fr-FR" sz="2000" dirty="0" smtClean="0">
                <a:solidFill>
                  <a:srgbClr val="7030A0"/>
                </a:solidFill>
                <a:latin typeface="Arial" pitchFamily="34" charset="0"/>
                <a:cs typeface="Arial" pitchFamily="34" charset="0"/>
              </a:rPr>
              <a:t>et son principe </a:t>
            </a:r>
            <a:r>
              <a:rPr lang="fr-FR" sz="2000" dirty="0">
                <a:solidFill>
                  <a:srgbClr val="7030A0"/>
                </a:solidFill>
                <a:latin typeface="Arial" pitchFamily="34" charset="0"/>
                <a:cs typeface="Arial" pitchFamily="34" charset="0"/>
              </a:rPr>
              <a:t>du droit à la formation</a:t>
            </a:r>
            <a:br>
              <a:rPr lang="fr-FR" sz="2000" dirty="0">
                <a:solidFill>
                  <a:srgbClr val="7030A0"/>
                </a:solidFill>
                <a:latin typeface="Arial" pitchFamily="34" charset="0"/>
                <a:cs typeface="Arial" pitchFamily="34" charset="0"/>
              </a:rPr>
            </a:br>
            <a:endParaRPr lang="fr-FR" sz="2000" dirty="0">
              <a:solidFill>
                <a:srgbClr val="7030A0"/>
              </a:solidFill>
              <a:latin typeface="Arial" pitchFamily="34" charset="0"/>
              <a:cs typeface="Arial" pitchFamily="34" charset="0"/>
            </a:endParaRPr>
          </a:p>
        </p:txBody>
      </p:sp>
      <p:sp>
        <p:nvSpPr>
          <p:cNvPr id="3" name="Espace réservé du contenu 2"/>
          <p:cNvSpPr>
            <a:spLocks noGrp="1"/>
          </p:cNvSpPr>
          <p:nvPr>
            <p:ph idx="1"/>
          </p:nvPr>
        </p:nvSpPr>
        <p:spPr>
          <a:xfrm>
            <a:off x="428596" y="1124745"/>
            <a:ext cx="8258204" cy="5596730"/>
          </a:xfrm>
        </p:spPr>
        <p:txBody>
          <a:bodyPr>
            <a:normAutofit fontScale="25000" lnSpcReduction="20000"/>
          </a:bodyPr>
          <a:lstStyle/>
          <a:p>
            <a:pPr algn="just">
              <a:buNone/>
            </a:pPr>
            <a:endParaRPr lang="fr-FR" sz="3800" b="1" dirty="0">
              <a:latin typeface="Times New Roman" pitchFamily="18" charset="0"/>
              <a:cs typeface="Times New Roman" pitchFamily="18" charset="0"/>
            </a:endParaRPr>
          </a:p>
          <a:p>
            <a:pPr algn="just">
              <a:buNone/>
            </a:pPr>
            <a:r>
              <a:rPr lang="fr-FR" sz="6400" b="1" dirty="0">
                <a:latin typeface="Arial" panose="020B0604020202020204" pitchFamily="34" charset="0"/>
                <a:cs typeface="Arial" panose="020B0604020202020204" pitchFamily="34" charset="0"/>
              </a:rPr>
              <a:t>Chaque élu local a le droit de bénéficier d’une formation adaptée à ses fonctions, selon les modalités définies par l’organe délibérant de la collectivité.</a:t>
            </a:r>
            <a:endParaRPr lang="fr-FR" sz="6400" dirty="0">
              <a:latin typeface="Arial" panose="020B0604020202020204" pitchFamily="34" charset="0"/>
              <a:cs typeface="Arial" panose="020B0604020202020204" pitchFamily="34" charset="0"/>
            </a:endParaRPr>
          </a:p>
          <a:p>
            <a:pPr algn="just">
              <a:buNone/>
            </a:pPr>
            <a:r>
              <a:rPr lang="fr-FR" sz="6400" dirty="0">
                <a:latin typeface="Arial" panose="020B0604020202020204" pitchFamily="34" charset="0"/>
                <a:cs typeface="Arial" panose="020B0604020202020204" pitchFamily="34" charset="0"/>
              </a:rPr>
              <a:t>	Les élus des collectivités locales sont engagés dans </a:t>
            </a:r>
            <a:r>
              <a:rPr lang="fr-FR" sz="6400" b="1" dirty="0">
                <a:latin typeface="Arial" panose="020B0604020202020204" pitchFamily="34" charset="0"/>
                <a:cs typeface="Arial" panose="020B0604020202020204" pitchFamily="34" charset="0"/>
              </a:rPr>
              <a:t>le tourbillon de l’évolution institutionnelle,</a:t>
            </a:r>
            <a:r>
              <a:rPr lang="fr-FR" sz="6400" dirty="0">
                <a:latin typeface="Arial" panose="020B0604020202020204" pitchFamily="34" charset="0"/>
                <a:cs typeface="Arial" panose="020B0604020202020204" pitchFamily="34" charset="0"/>
              </a:rPr>
              <a:t> alimenté par les </a:t>
            </a:r>
            <a:r>
              <a:rPr lang="fr-FR" sz="6400" b="1" dirty="0">
                <a:latin typeface="Arial" panose="020B0604020202020204" pitchFamily="34" charset="0"/>
                <a:cs typeface="Arial" panose="020B0604020202020204" pitchFamily="34" charset="0"/>
              </a:rPr>
              <a:t>applications territoriales et opérationnelles</a:t>
            </a:r>
            <a:r>
              <a:rPr lang="fr-FR" sz="6400" dirty="0">
                <a:latin typeface="Arial" panose="020B0604020202020204" pitchFamily="34" charset="0"/>
                <a:cs typeface="Arial" panose="020B0604020202020204" pitchFamily="34" charset="0"/>
              </a:rPr>
              <a:t> des nouveaux concepts, notamment du </a:t>
            </a:r>
            <a:r>
              <a:rPr lang="fr-FR" sz="6400" b="1" dirty="0">
                <a:latin typeface="Arial" panose="020B0604020202020204" pitchFamily="34" charset="0"/>
                <a:cs typeface="Arial" panose="020B0604020202020204" pitchFamily="34" charset="0"/>
              </a:rPr>
              <a:t>« bon état » </a:t>
            </a:r>
            <a:r>
              <a:rPr lang="fr-FR" sz="6400" dirty="0">
                <a:latin typeface="Arial" panose="020B0604020202020204" pitchFamily="34" charset="0"/>
                <a:cs typeface="Arial" panose="020B0604020202020204" pitchFamily="34" charset="0"/>
              </a:rPr>
              <a:t>et du </a:t>
            </a:r>
            <a:r>
              <a:rPr lang="fr-FR" sz="6400" b="1" dirty="0">
                <a:latin typeface="Arial" panose="020B0604020202020204" pitchFamily="34" charset="0"/>
                <a:cs typeface="Arial" panose="020B0604020202020204" pitchFamily="34" charset="0"/>
              </a:rPr>
              <a:t>« développement durable »</a:t>
            </a:r>
            <a:r>
              <a:rPr lang="fr-FR" sz="6400" dirty="0">
                <a:latin typeface="Arial" panose="020B0604020202020204" pitchFamily="34" charset="0"/>
                <a:cs typeface="Arial" panose="020B0604020202020204" pitchFamily="34" charset="0"/>
              </a:rPr>
              <a:t>. </a:t>
            </a:r>
          </a:p>
          <a:p>
            <a:pPr algn="just">
              <a:buNone/>
            </a:pPr>
            <a:r>
              <a:rPr lang="fr-FR" sz="6400" dirty="0">
                <a:latin typeface="Arial" panose="020B0604020202020204" pitchFamily="34" charset="0"/>
                <a:cs typeface="Arial" panose="020B0604020202020204" pitchFamily="34" charset="0"/>
              </a:rPr>
              <a:t>	Afin de pouvoir </a:t>
            </a:r>
            <a:r>
              <a:rPr lang="fr-FR" sz="6400" b="1" dirty="0">
                <a:latin typeface="Arial" panose="020B0604020202020204" pitchFamily="34" charset="0"/>
                <a:cs typeface="Arial" panose="020B0604020202020204" pitchFamily="34" charset="0"/>
              </a:rPr>
              <a:t>exercer au mieux les compétences</a:t>
            </a:r>
            <a:r>
              <a:rPr lang="fr-FR" sz="6400" dirty="0">
                <a:latin typeface="Arial" panose="020B0604020202020204" pitchFamily="34" charset="0"/>
                <a:cs typeface="Arial" panose="020B0604020202020204" pitchFamily="34" charset="0"/>
              </a:rPr>
              <a:t> qui leur sont dévolues, les élus locaux ont le droit de bénéficier </a:t>
            </a:r>
            <a:r>
              <a:rPr lang="fr-FR" sz="6400" b="1" dirty="0">
                <a:latin typeface="Arial" panose="020B0604020202020204" pitchFamily="34" charset="0"/>
                <a:cs typeface="Arial" panose="020B0604020202020204" pitchFamily="34" charset="0"/>
              </a:rPr>
              <a:t>d’une formation individuelle adaptée à leurs fonctions</a:t>
            </a:r>
            <a:r>
              <a:rPr lang="fr-FR" sz="6400" dirty="0">
                <a:latin typeface="Arial" panose="020B0604020202020204" pitchFamily="34" charset="0"/>
                <a:cs typeface="Arial" panose="020B0604020202020204" pitchFamily="34" charset="0"/>
              </a:rPr>
              <a:t>. </a:t>
            </a:r>
          </a:p>
          <a:p>
            <a:pPr algn="just">
              <a:buNone/>
            </a:pPr>
            <a:endParaRPr lang="fr-FR" sz="6400" dirty="0">
              <a:latin typeface="Arial" panose="020B0604020202020204" pitchFamily="34" charset="0"/>
              <a:cs typeface="Arial" panose="020B0604020202020204" pitchFamily="34" charset="0"/>
            </a:endParaRPr>
          </a:p>
          <a:p>
            <a:pPr algn="just">
              <a:buNone/>
            </a:pPr>
            <a:r>
              <a:rPr lang="fr-FR" sz="6400" dirty="0">
                <a:latin typeface="Arial" panose="020B0604020202020204" pitchFamily="34" charset="0"/>
                <a:cs typeface="Arial" panose="020B0604020202020204" pitchFamily="34" charset="0"/>
              </a:rPr>
              <a:t>Afin de garantir la </a:t>
            </a:r>
            <a:r>
              <a:rPr lang="fr-FR" sz="6400" b="1" dirty="0">
                <a:latin typeface="Arial" panose="020B0604020202020204" pitchFamily="34" charset="0"/>
                <a:cs typeface="Arial" panose="020B0604020202020204" pitchFamily="34" charset="0"/>
              </a:rPr>
              <a:t>qualité et le pluralisme des organismes de formation</a:t>
            </a:r>
            <a:r>
              <a:rPr lang="fr-FR" sz="6400" dirty="0">
                <a:latin typeface="Arial" panose="020B0604020202020204" pitchFamily="34" charset="0"/>
                <a:cs typeface="Arial" panose="020B0604020202020204" pitchFamily="34" charset="0"/>
              </a:rPr>
              <a:t> concernés, le législateur a tenu à ce que ceux-ci obtiennent un </a:t>
            </a:r>
            <a:r>
              <a:rPr lang="fr-FR" sz="6400" b="1" dirty="0">
                <a:latin typeface="Arial" panose="020B0604020202020204" pitchFamily="34" charset="0"/>
                <a:cs typeface="Arial" panose="020B0604020202020204" pitchFamily="34" charset="0"/>
              </a:rPr>
              <a:t>agrément </a:t>
            </a:r>
            <a:r>
              <a:rPr lang="fr-FR" sz="6400" dirty="0">
                <a:latin typeface="Arial" panose="020B0604020202020204" pitchFamily="34" charset="0"/>
                <a:cs typeface="Arial" panose="020B0604020202020204" pitchFamily="34" charset="0"/>
              </a:rPr>
              <a:t>préalablement à leurs interventions auprès des titulaires de mandats locaux. Cet agrément est délivré par le ministre de l’intérieur, après avis du conseil national de la formation des élus locaux (CNFEL).</a:t>
            </a:r>
          </a:p>
          <a:p>
            <a:pPr>
              <a:buNone/>
            </a:pPr>
            <a:endParaRPr lang="fr-FR" sz="6400" b="1" i="1" dirty="0">
              <a:latin typeface="Arial" panose="020B0604020202020204" pitchFamily="34" charset="0"/>
              <a:cs typeface="Arial" panose="020B0604020202020204" pitchFamily="34" charset="0"/>
            </a:endParaRPr>
          </a:p>
          <a:p>
            <a:pPr>
              <a:buNone/>
            </a:pPr>
            <a:r>
              <a:rPr lang="fr-FR" sz="6400" b="1" i="1" dirty="0">
                <a:latin typeface="Arial" panose="020B0604020202020204" pitchFamily="34" charset="0"/>
                <a:cs typeface="Arial" panose="020B0604020202020204" pitchFamily="34" charset="0"/>
              </a:rPr>
              <a:t>Rappel : Le CNFPT ne peut assurer les formations des élus. Son champ de compétence se limite aux personnels des collectivités territoriales.</a:t>
            </a:r>
            <a:endParaRPr lang="fr-FR" sz="6400" dirty="0">
              <a:latin typeface="Arial" panose="020B0604020202020204" pitchFamily="34" charset="0"/>
              <a:cs typeface="Arial" panose="020B0604020202020204" pitchFamily="34" charset="0"/>
            </a:endParaRPr>
          </a:p>
          <a:p>
            <a:pPr>
              <a:buNone/>
            </a:pPr>
            <a:endParaRPr lang="fr-FR" sz="4800" b="1" dirty="0">
              <a:latin typeface="Times New Roman" pitchFamily="18" charset="0"/>
              <a:cs typeface="Times New Roman" pitchFamily="18" charset="0"/>
            </a:endParaRPr>
          </a:p>
          <a:p>
            <a:pPr>
              <a:buNone/>
            </a:pPr>
            <a:r>
              <a:rPr lang="fr-FR" sz="4800" b="1" dirty="0">
                <a:latin typeface="Times New Roman" pitchFamily="18" charset="0"/>
                <a:cs typeface="Times New Roman" pitchFamily="18" charset="0"/>
              </a:rPr>
              <a:t>Une forte volonté politique  : 4 lois en 24 ans</a:t>
            </a:r>
            <a:endParaRPr lang="fr-FR" sz="4800" dirty="0">
              <a:latin typeface="Times New Roman" pitchFamily="18" charset="0"/>
              <a:cs typeface="Times New Roman" pitchFamily="18" charset="0"/>
            </a:endParaRPr>
          </a:p>
          <a:p>
            <a:r>
              <a:rPr lang="fr-FR" sz="4800" dirty="0">
                <a:latin typeface="Times New Roman" pitchFamily="18" charset="0"/>
                <a:cs typeface="Times New Roman" pitchFamily="18" charset="0"/>
              </a:rPr>
              <a:t>° Loi nº 92.108 / 3.2.1992, </a:t>
            </a:r>
            <a:r>
              <a:rPr lang="fr-FR" sz="4800" b="1" dirty="0">
                <a:latin typeface="Times New Roman" pitchFamily="18" charset="0"/>
                <a:cs typeface="Times New Roman" pitchFamily="18" charset="0"/>
              </a:rPr>
              <a:t>relative aux conditions d'exercice des mandats locaux</a:t>
            </a:r>
            <a:endParaRPr lang="fr-FR" sz="4800" dirty="0">
              <a:latin typeface="Times New Roman" pitchFamily="18" charset="0"/>
              <a:cs typeface="Times New Roman" pitchFamily="18" charset="0"/>
            </a:endParaRPr>
          </a:p>
          <a:p>
            <a:r>
              <a:rPr lang="fr-FR" sz="4800" dirty="0">
                <a:latin typeface="Times New Roman" pitchFamily="18" charset="0"/>
                <a:cs typeface="Times New Roman" pitchFamily="18" charset="0"/>
              </a:rPr>
              <a:t>° Loi nº2002-276 / 27.2. 2002, </a:t>
            </a:r>
            <a:r>
              <a:rPr lang="fr-FR" sz="4800" b="1" dirty="0">
                <a:latin typeface="Times New Roman" pitchFamily="18" charset="0"/>
                <a:cs typeface="Times New Roman" pitchFamily="18" charset="0"/>
              </a:rPr>
              <a:t>relative à la démocratie de proximité</a:t>
            </a:r>
            <a:endParaRPr lang="fr-FR" sz="4800" dirty="0">
              <a:latin typeface="Times New Roman" pitchFamily="18" charset="0"/>
              <a:cs typeface="Times New Roman" pitchFamily="18" charset="0"/>
            </a:endParaRPr>
          </a:p>
          <a:p>
            <a:r>
              <a:rPr lang="fr-FR" sz="4800" dirty="0">
                <a:latin typeface="Times New Roman" pitchFamily="18" charset="0"/>
                <a:cs typeface="Times New Roman" pitchFamily="18" charset="0"/>
              </a:rPr>
              <a:t>° Loi n° 2015-366 / 31.3.2015, visant à faciliter l’exercice, par les élus locaux, de leur mandat</a:t>
            </a:r>
          </a:p>
          <a:p>
            <a:r>
              <a:rPr lang="fr-FR" sz="4800" dirty="0">
                <a:latin typeface="Times New Roman" pitchFamily="18" charset="0"/>
                <a:cs typeface="Times New Roman" pitchFamily="18" charset="0"/>
              </a:rPr>
              <a:t>° Loi n° 2016-341 du 23.3.2016,  </a:t>
            </a:r>
            <a:r>
              <a:rPr lang="fr-FR" sz="4800" b="1" dirty="0">
                <a:latin typeface="Times New Roman" pitchFamily="18" charset="0"/>
                <a:cs typeface="Times New Roman" pitchFamily="18" charset="0"/>
              </a:rPr>
              <a:t>visant à permettre l'application aux élus locaux des dispositions relatives au droit individuel à la formation et relative aux conditions d'exercice des mandats des membres des syndicats de communes et mixtes</a:t>
            </a:r>
            <a:endParaRPr lang="fr-FR" sz="4800" dirty="0">
              <a:latin typeface="Times New Roman" pitchFamily="18" charset="0"/>
              <a:cs typeface="Times New Roman" pitchFamily="18" charset="0"/>
            </a:endParaRPr>
          </a:p>
          <a:p>
            <a:endParaRPr lang="fr-FR" dirty="0"/>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43</a:t>
            </a:fld>
            <a:endParaRPr lang="fr-FR"/>
          </a:p>
        </p:txBody>
      </p:sp>
      <p:sp>
        <p:nvSpPr>
          <p:cNvPr id="8" name="Espace réservé du pied de page 7"/>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b="1" dirty="0">
                <a:solidFill>
                  <a:srgbClr val="7030A0"/>
                </a:solidFill>
                <a:latin typeface="Arial" panose="020B0604020202020204" pitchFamily="34" charset="0"/>
                <a:cs typeface="Arial" panose="020B0604020202020204" pitchFamily="34" charset="0"/>
              </a:rPr>
              <a:t>Une urgence  : la Recherche</a:t>
            </a:r>
          </a:p>
        </p:txBody>
      </p:sp>
      <p:sp>
        <p:nvSpPr>
          <p:cNvPr id="3" name="Espace réservé du contenu 2"/>
          <p:cNvSpPr>
            <a:spLocks noGrp="1"/>
          </p:cNvSpPr>
          <p:nvPr>
            <p:ph idx="1"/>
          </p:nvPr>
        </p:nvSpPr>
        <p:spPr>
          <a:xfrm>
            <a:off x="323528" y="1571612"/>
            <a:ext cx="8568952" cy="4784738"/>
          </a:xfrm>
        </p:spPr>
        <p:txBody>
          <a:bodyPr>
            <a:normAutofit/>
          </a:bodyPr>
          <a:lstStyle/>
          <a:p>
            <a:pPr>
              <a:buNone/>
            </a:pPr>
            <a:r>
              <a:rPr lang="fr-FR" sz="2400" b="1" dirty="0">
                <a:latin typeface="Arial" panose="020B0604020202020204" pitchFamily="34" charset="0"/>
                <a:cs typeface="Arial" panose="020B0604020202020204" pitchFamily="34" charset="0"/>
              </a:rPr>
              <a:t>Connaître, pour décider les stratégies de bassin, notamment sur les sujets sensibles</a:t>
            </a:r>
          </a:p>
          <a:p>
            <a:pPr marL="0" indent="0">
              <a:buNone/>
            </a:pPr>
            <a:r>
              <a:rPr lang="fr-FR" sz="2400" dirty="0"/>
              <a:t>	- </a:t>
            </a:r>
            <a:r>
              <a:rPr lang="fr-FR" sz="2000" dirty="0">
                <a:latin typeface="Arial" panose="020B0604020202020204" pitchFamily="34" charset="0"/>
                <a:cs typeface="Arial" panose="020B0604020202020204" pitchFamily="34" charset="0"/>
              </a:rPr>
              <a:t>Gouvernance : Qui va faire ?</a:t>
            </a:r>
          </a:p>
          <a:p>
            <a:pPr marL="0" indent="0">
              <a:buNone/>
            </a:pPr>
            <a:r>
              <a:rPr lang="fr-FR" sz="2000" dirty="0">
                <a:latin typeface="Arial" panose="020B0604020202020204" pitchFamily="34" charset="0"/>
                <a:cs typeface="Arial" panose="020B0604020202020204" pitchFamily="34" charset="0"/>
              </a:rPr>
              <a:t>	- Mais que faire ?</a:t>
            </a:r>
          </a:p>
          <a:p>
            <a:pPr>
              <a:buNone/>
            </a:pPr>
            <a:r>
              <a:rPr lang="fr-FR" sz="1600" dirty="0" smtClean="0">
                <a:latin typeface="Arial" panose="020B0604020202020204" pitchFamily="34" charset="0"/>
                <a:cs typeface="Arial" panose="020B0604020202020204" pitchFamily="34" charset="0"/>
              </a:rPr>
              <a:t>	</a:t>
            </a:r>
          </a:p>
          <a:p>
            <a:pPr>
              <a:buNone/>
            </a:pPr>
            <a:r>
              <a:rPr lang="fr-FR" sz="2200" b="1" u="sng" dirty="0" smtClean="0">
                <a:latin typeface="Arial" panose="020B0604020202020204" pitchFamily="34" charset="0"/>
                <a:cs typeface="Arial" panose="020B0604020202020204" pitchFamily="34" charset="0"/>
              </a:rPr>
              <a:t>Exemple </a:t>
            </a:r>
            <a:r>
              <a:rPr lang="fr-FR" sz="2200" b="1" dirty="0" smtClean="0">
                <a:latin typeface="Arial" panose="020B0604020202020204" pitchFamily="34" charset="0"/>
                <a:cs typeface="Arial" panose="020B0604020202020204" pitchFamily="34" charset="0"/>
              </a:rPr>
              <a:t> </a:t>
            </a:r>
            <a:r>
              <a:rPr lang="fr-FR" sz="2200" b="1" dirty="0">
                <a:latin typeface="Arial" panose="020B0604020202020204" pitchFamily="34" charset="0"/>
                <a:cs typeface="Arial" panose="020B0604020202020204" pitchFamily="34" charset="0"/>
              </a:rPr>
              <a:t>: l’anticipation de l’érosion du trait de côte</a:t>
            </a:r>
          </a:p>
          <a:p>
            <a:pPr marL="0" indent="0" algn="r">
              <a:buNone/>
            </a:pPr>
            <a:r>
              <a:rPr lang="fr-FR" sz="1400" dirty="0">
                <a:latin typeface="Arial" panose="020B0604020202020204" pitchFamily="34" charset="0"/>
                <a:cs typeface="Arial" panose="020B0604020202020204" pitchFamily="34" charset="0"/>
              </a:rPr>
              <a:t>Source Bernard Barraqué (Cercle Français de l’Eau – Paris – 27 janvier 2017</a:t>
            </a:r>
            <a:r>
              <a:rPr lang="fr-FR" sz="1400" dirty="0" smtClean="0">
                <a:latin typeface="Arial" panose="020B0604020202020204" pitchFamily="34" charset="0"/>
                <a:cs typeface="Arial" panose="020B0604020202020204" pitchFamily="34" charset="0"/>
              </a:rPr>
              <a:t>)</a:t>
            </a:r>
            <a:endParaRPr lang="fr-FR" sz="1400" b="1" dirty="0">
              <a:latin typeface="Arial" panose="020B0604020202020204" pitchFamily="34" charset="0"/>
              <a:cs typeface="Arial" panose="020B0604020202020204" pitchFamily="34" charset="0"/>
            </a:endParaRPr>
          </a:p>
          <a:p>
            <a:pPr marL="0" indent="0" algn="just">
              <a:buNone/>
            </a:pPr>
            <a:r>
              <a:rPr lang="fr-FR" sz="2400" b="1" dirty="0" smtClean="0">
                <a:latin typeface="Arial" panose="020B0604020202020204" pitchFamily="34" charset="0"/>
                <a:cs typeface="Arial" panose="020B0604020202020204" pitchFamily="34" charset="0"/>
              </a:rPr>
              <a:t>	</a:t>
            </a:r>
            <a:r>
              <a:rPr lang="fr-FR" sz="1700" b="1" dirty="0" smtClean="0">
                <a:latin typeface="Arial" panose="020B0604020202020204" pitchFamily="34" charset="0"/>
                <a:cs typeface="Arial" panose="020B0604020202020204" pitchFamily="34" charset="0"/>
              </a:rPr>
              <a:t>Trop peu d’études </a:t>
            </a:r>
            <a:r>
              <a:rPr lang="fr-FR" sz="1700" b="1" dirty="0">
                <a:latin typeface="Arial" panose="020B0604020202020204" pitchFamily="34" charset="0"/>
                <a:cs typeface="Arial" panose="020B0604020202020204" pitchFamily="34" charset="0"/>
              </a:rPr>
              <a:t>« </a:t>
            </a:r>
            <a:r>
              <a:rPr lang="fr-FR" sz="1700" b="1" dirty="0" smtClean="0">
                <a:latin typeface="Arial" panose="020B0604020202020204" pitchFamily="34" charset="0"/>
                <a:cs typeface="Arial" panose="020B0604020202020204" pitchFamily="34" charset="0"/>
              </a:rPr>
              <a:t>Socio-</a:t>
            </a:r>
            <a:r>
              <a:rPr lang="fr-FR" sz="1700" b="1" dirty="0" err="1" smtClean="0">
                <a:latin typeface="Arial" panose="020B0604020202020204" pitchFamily="34" charset="0"/>
                <a:cs typeface="Arial" panose="020B0604020202020204" pitchFamily="34" charset="0"/>
              </a:rPr>
              <a:t>Technico-Economiques</a:t>
            </a:r>
            <a:r>
              <a:rPr lang="fr-FR" sz="1700" b="1" dirty="0">
                <a:latin typeface="Arial" panose="020B0604020202020204" pitchFamily="34" charset="0"/>
                <a:cs typeface="Arial" panose="020B0604020202020204" pitchFamily="34" charset="0"/>
              </a:rPr>
              <a:t> </a:t>
            </a:r>
            <a:r>
              <a:rPr lang="fr-FR" sz="1700" b="1" dirty="0" smtClean="0">
                <a:latin typeface="Arial" panose="020B0604020202020204" pitchFamily="34" charset="0"/>
                <a:cs typeface="Arial" panose="020B0604020202020204" pitchFamily="34" charset="0"/>
              </a:rPr>
              <a:t>» sont 	identifiées, </a:t>
            </a:r>
            <a:r>
              <a:rPr lang="fr-FR" sz="1700" i="1" dirty="0">
                <a:latin typeface="Arial" panose="020B0604020202020204" pitchFamily="34" charset="0"/>
                <a:cs typeface="Arial" panose="020B0604020202020204" pitchFamily="34" charset="0"/>
              </a:rPr>
              <a:t>par lui</a:t>
            </a:r>
            <a:r>
              <a:rPr lang="fr-FR" sz="1700" b="1" dirty="0">
                <a:latin typeface="Arial" panose="020B0604020202020204" pitchFamily="34" charset="0"/>
                <a:cs typeface="Arial" panose="020B0604020202020204" pitchFamily="34" charset="0"/>
              </a:rPr>
              <a:t>, ce jour.</a:t>
            </a:r>
          </a:p>
          <a:p>
            <a:pPr marL="0" indent="0" algn="just">
              <a:buNone/>
            </a:pPr>
            <a:r>
              <a:rPr lang="fr-FR" sz="1700" b="1" dirty="0" smtClean="0">
                <a:latin typeface="Arial" panose="020B0604020202020204" pitchFamily="34" charset="0"/>
                <a:cs typeface="Arial" panose="020B0604020202020204" pitchFamily="34" charset="0"/>
              </a:rPr>
              <a:t>	L’urgence : une </a:t>
            </a:r>
            <a:r>
              <a:rPr lang="fr-FR" sz="1700" b="1" dirty="0">
                <a:latin typeface="Arial" panose="020B0604020202020204" pitchFamily="34" charset="0"/>
                <a:cs typeface="Arial" panose="020B0604020202020204" pitchFamily="34" charset="0"/>
              </a:rPr>
              <a:t>approche globale, </a:t>
            </a:r>
          </a:p>
          <a:p>
            <a:pPr marL="0" indent="0">
              <a:buNone/>
            </a:pPr>
            <a:r>
              <a:rPr lang="fr-FR" sz="1700" b="1" dirty="0">
                <a:latin typeface="Arial" panose="020B0604020202020204" pitchFamily="34" charset="0"/>
                <a:cs typeface="Arial" panose="020B0604020202020204" pitchFamily="34" charset="0"/>
              </a:rPr>
              <a:t>	</a:t>
            </a:r>
            <a:r>
              <a:rPr lang="fr-FR" sz="1700" dirty="0">
                <a:latin typeface="Arial" panose="020B0604020202020204" pitchFamily="34" charset="0"/>
                <a:cs typeface="Arial" panose="020B0604020202020204" pitchFamily="34" charset="0"/>
              </a:rPr>
              <a:t>Calculer le coût de la « Réaffectation » du </a:t>
            </a:r>
            <a:r>
              <a:rPr lang="fr-FR" sz="1700" dirty="0" smtClean="0">
                <a:latin typeface="Arial" panose="020B0604020202020204" pitchFamily="34" charset="0"/>
                <a:cs typeface="Arial" panose="020B0604020202020204" pitchFamily="34" charset="0"/>
              </a:rPr>
              <a:t>patrimoine </a:t>
            </a:r>
            <a:r>
              <a:rPr lang="fr-FR" sz="1700" dirty="0">
                <a:latin typeface="Arial" panose="020B0604020202020204" pitchFamily="34" charset="0"/>
                <a:cs typeface="Arial" panose="020B0604020202020204" pitchFamily="34" charset="0"/>
              </a:rPr>
              <a:t>	immobilier menacé</a:t>
            </a:r>
          </a:p>
          <a:p>
            <a:pPr marL="0" indent="0">
              <a:buNone/>
            </a:pPr>
            <a:r>
              <a:rPr lang="fr-FR" sz="1700" dirty="0">
                <a:latin typeface="Arial" panose="020B0604020202020204" pitchFamily="34" charset="0"/>
                <a:cs typeface="Arial" panose="020B0604020202020204" pitchFamily="34" charset="0"/>
              </a:rPr>
              <a:t>	Simuler la gestion sociale de ce patrimoine après </a:t>
            </a:r>
            <a:r>
              <a:rPr lang="fr-FR" sz="1700" dirty="0" smtClean="0">
                <a:latin typeface="Arial" panose="020B0604020202020204" pitchFamily="34" charset="0"/>
                <a:cs typeface="Arial" panose="020B0604020202020204" pitchFamily="34" charset="0"/>
              </a:rPr>
              <a:t>départ </a:t>
            </a:r>
            <a:r>
              <a:rPr lang="fr-FR" sz="1700" dirty="0">
                <a:latin typeface="Arial" panose="020B0604020202020204" pitchFamily="34" charset="0"/>
                <a:cs typeface="Arial" panose="020B0604020202020204" pitchFamily="34" charset="0"/>
              </a:rPr>
              <a:t>	des </a:t>
            </a:r>
            <a:r>
              <a:rPr lang="fr-FR" sz="1700" dirty="0" smtClean="0">
                <a:latin typeface="Arial" panose="020B0604020202020204" pitchFamily="34" charset="0"/>
                <a:cs typeface="Arial" panose="020B0604020202020204" pitchFamily="34" charset="0"/>
              </a:rPr>
              <a:t>	propriétaires </a:t>
            </a:r>
            <a:r>
              <a:rPr lang="fr-FR" sz="1700" b="1" dirty="0" smtClean="0">
                <a:latin typeface="Arial" panose="020B0604020202020204" pitchFamily="34" charset="0"/>
                <a:cs typeface="Arial" panose="020B0604020202020204" pitchFamily="34" charset="0"/>
              </a:rPr>
              <a:t>…/…</a:t>
            </a:r>
            <a:endParaRPr lang="fr-FR" sz="1700" b="1" dirty="0">
              <a:latin typeface="Arial" panose="020B0604020202020204" pitchFamily="34" charset="0"/>
              <a:cs typeface="Arial" panose="020B0604020202020204" pitchFamily="34" charset="0"/>
            </a:endParaRP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44</a:t>
            </a:fld>
            <a:endParaRPr lang="fr-FR"/>
          </a:p>
        </p:txBody>
      </p:sp>
    </p:spTree>
    <p:extLst>
      <p:ext uri="{BB962C8B-B14F-4D97-AF65-F5344CB8AC3E}">
        <p14:creationId xmlns:p14="http://schemas.microsoft.com/office/powerpoint/2010/main" val="3719762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88640"/>
            <a:ext cx="8401080" cy="1800200"/>
          </a:xfrm>
        </p:spPr>
        <p:txBody>
          <a:bodyPr>
            <a:normAutofit/>
          </a:bodyPr>
          <a:lstStyle/>
          <a:p>
            <a:pPr lvl="0" algn="l" fontAlgn="base">
              <a:spcAft>
                <a:spcPct val="0"/>
              </a:spcAft>
            </a:pPr>
            <a:r>
              <a:rPr lang="fr-FR" sz="2800" b="1" dirty="0">
                <a:latin typeface="Arial" panose="020B0604020202020204" pitchFamily="34" charset="0"/>
                <a:cs typeface="Arial" panose="020B0604020202020204" pitchFamily="34" charset="0"/>
              </a:rPr>
              <a:t>Les « Démocraties » </a:t>
            </a:r>
            <a:br>
              <a:rPr lang="fr-FR" sz="2800" b="1" dirty="0">
                <a:latin typeface="Arial" panose="020B0604020202020204" pitchFamily="34" charset="0"/>
                <a:cs typeface="Arial" panose="020B0604020202020204" pitchFamily="34" charset="0"/>
              </a:rPr>
            </a:br>
            <a:r>
              <a:rPr lang="fr-FR" sz="2400" b="1" dirty="0">
                <a:solidFill>
                  <a:srgbClr val="7030A0"/>
                </a:solidFill>
                <a:latin typeface="Arial" pitchFamily="34" charset="0"/>
                <a:ea typeface="Times New Roman" pitchFamily="18" charset="0"/>
                <a:cs typeface="Arial" pitchFamily="34" charset="0"/>
              </a:rPr>
              <a:t>La dernière question…la plus facile !</a:t>
            </a:r>
            <a:br>
              <a:rPr lang="fr-FR" sz="2400" b="1" dirty="0">
                <a:solidFill>
                  <a:srgbClr val="7030A0"/>
                </a:solidFill>
                <a:latin typeface="Arial" pitchFamily="34" charset="0"/>
                <a:ea typeface="Times New Roman" pitchFamily="18" charset="0"/>
                <a:cs typeface="Arial" pitchFamily="34" charset="0"/>
              </a:rPr>
            </a:br>
            <a:r>
              <a:rPr lang="fr-FR" sz="1600" b="1" dirty="0">
                <a:solidFill>
                  <a:srgbClr val="7030A0"/>
                </a:solidFill>
                <a:latin typeface="Arial" pitchFamily="34" charset="0"/>
                <a:ea typeface="Times New Roman" pitchFamily="18" charset="0"/>
                <a:cs typeface="Arial" pitchFamily="34" charset="0"/>
              </a:rPr>
              <a:t>"Démocratie représentative, démocratie participative, Démocratie interpellative »</a:t>
            </a:r>
            <a:r>
              <a:rPr lang="fr-FR" sz="1800" b="1" dirty="0">
                <a:solidFill>
                  <a:srgbClr val="272727"/>
                </a:solidFill>
                <a:latin typeface="Arial" pitchFamily="34" charset="0"/>
                <a:ea typeface="Times New Roman" pitchFamily="18" charset="0"/>
                <a:cs typeface="Arial" pitchFamily="34" charset="0"/>
              </a:rPr>
              <a:t/>
            </a:r>
            <a:br>
              <a:rPr lang="fr-FR" sz="1800" b="1" dirty="0">
                <a:solidFill>
                  <a:srgbClr val="272727"/>
                </a:solidFill>
                <a:latin typeface="Arial" pitchFamily="34" charset="0"/>
                <a:ea typeface="Times New Roman" pitchFamily="18" charset="0"/>
                <a:cs typeface="Arial" pitchFamily="34" charset="0"/>
              </a:rPr>
            </a:br>
            <a:r>
              <a:rPr lang="fr-FR" sz="1600" dirty="0">
                <a:solidFill>
                  <a:srgbClr val="7030A0"/>
                </a:solidFill>
                <a:latin typeface="Arial" pitchFamily="34" charset="0"/>
                <a:ea typeface="Times New Roman" pitchFamily="18" charset="0"/>
                <a:cs typeface="Arial" pitchFamily="34" charset="0"/>
              </a:rPr>
              <a:t>Comment décider avec efficacité et légitimité </a:t>
            </a:r>
          </a:p>
        </p:txBody>
      </p:sp>
      <p:sp>
        <p:nvSpPr>
          <p:cNvPr id="3" name="Espace réservé du contenu 2"/>
          <p:cNvSpPr>
            <a:spLocks noGrp="1"/>
          </p:cNvSpPr>
          <p:nvPr>
            <p:ph idx="1"/>
          </p:nvPr>
        </p:nvSpPr>
        <p:spPr>
          <a:xfrm>
            <a:off x="457200" y="2204864"/>
            <a:ext cx="8229600" cy="4081656"/>
          </a:xfrm>
        </p:spPr>
        <p:txBody>
          <a:bodyPr>
            <a:normAutofit fontScale="62500" lnSpcReduction="20000"/>
          </a:bodyPr>
          <a:lstStyle/>
          <a:p>
            <a:pPr fontAlgn="base">
              <a:buNone/>
            </a:pPr>
            <a:r>
              <a:rPr lang="fr-FR" sz="3300" b="1" dirty="0">
                <a:latin typeface="Arial" pitchFamily="34" charset="0"/>
                <a:ea typeface="Times New Roman" pitchFamily="18" charset="0"/>
                <a:cs typeface="Arial" pitchFamily="34" charset="0"/>
              </a:rPr>
              <a:t>Les outils numériques pour </a:t>
            </a:r>
            <a:r>
              <a:rPr lang="fr-FR" sz="3300" b="1" dirty="0" smtClean="0">
                <a:latin typeface="Arial" pitchFamily="34" charset="0"/>
                <a:ea typeface="Times New Roman" pitchFamily="18" charset="0"/>
                <a:cs typeface="Arial" pitchFamily="34" charset="0"/>
              </a:rPr>
              <a:t>:</a:t>
            </a:r>
          </a:p>
          <a:p>
            <a:pPr algn="r" fontAlgn="base">
              <a:buNone/>
            </a:pPr>
            <a:r>
              <a:rPr lang="fr-FR" sz="3300" dirty="0" smtClean="0">
                <a:latin typeface="Arial" pitchFamily="34" charset="0"/>
                <a:ea typeface="Times New Roman" pitchFamily="18" charset="0"/>
                <a:cs typeface="Arial" pitchFamily="34" charset="0"/>
              </a:rPr>
              <a:t>Renforcer </a:t>
            </a:r>
            <a:r>
              <a:rPr lang="fr-FR" sz="3300" dirty="0">
                <a:latin typeface="Arial" pitchFamily="34" charset="0"/>
                <a:ea typeface="Times New Roman" pitchFamily="18" charset="0"/>
                <a:cs typeface="Arial" pitchFamily="34" charset="0"/>
              </a:rPr>
              <a:t>la démocratie représentative, </a:t>
            </a:r>
            <a:endParaRPr lang="fr-FR" sz="3300" dirty="0" smtClean="0">
              <a:latin typeface="Arial" pitchFamily="34" charset="0"/>
              <a:ea typeface="Times New Roman" pitchFamily="18" charset="0"/>
              <a:cs typeface="Arial" pitchFamily="34" charset="0"/>
            </a:endParaRPr>
          </a:p>
          <a:p>
            <a:pPr algn="r" fontAlgn="base">
              <a:buNone/>
            </a:pPr>
            <a:r>
              <a:rPr lang="fr-FR" sz="3300" dirty="0" smtClean="0">
                <a:latin typeface="Arial" pitchFamily="34" charset="0"/>
                <a:ea typeface="Times New Roman" pitchFamily="18" charset="0"/>
                <a:cs typeface="Arial" pitchFamily="34" charset="0"/>
              </a:rPr>
              <a:t>Augmenter </a:t>
            </a:r>
            <a:r>
              <a:rPr lang="fr-FR" sz="3300" dirty="0">
                <a:latin typeface="Arial" pitchFamily="34" charset="0"/>
                <a:ea typeface="Times New Roman" pitchFamily="18" charset="0"/>
                <a:cs typeface="Arial" pitchFamily="34" charset="0"/>
              </a:rPr>
              <a:t>la démocratie </a:t>
            </a:r>
            <a:r>
              <a:rPr lang="fr-FR" sz="3300" dirty="0" smtClean="0">
                <a:latin typeface="Arial" pitchFamily="34" charset="0"/>
                <a:ea typeface="Times New Roman" pitchFamily="18" charset="0"/>
                <a:cs typeface="Arial" pitchFamily="34" charset="0"/>
              </a:rPr>
              <a:t>participative</a:t>
            </a:r>
          </a:p>
          <a:p>
            <a:pPr algn="r" fontAlgn="base">
              <a:buNone/>
            </a:pPr>
            <a:r>
              <a:rPr lang="fr-FR" sz="3300" dirty="0" smtClean="0">
                <a:latin typeface="Arial" pitchFamily="34" charset="0"/>
                <a:ea typeface="Times New Roman" pitchFamily="18" charset="0"/>
                <a:cs typeface="Arial" pitchFamily="34" charset="0"/>
              </a:rPr>
              <a:t>Etre </a:t>
            </a:r>
            <a:r>
              <a:rPr lang="fr-FR" sz="3300" dirty="0">
                <a:latin typeface="Arial" pitchFamily="34" charset="0"/>
                <a:ea typeface="Times New Roman" pitchFamily="18" charset="0"/>
                <a:cs typeface="Arial" pitchFamily="34" charset="0"/>
              </a:rPr>
              <a:t>à l’écoute de la démocratie </a:t>
            </a:r>
            <a:r>
              <a:rPr lang="fr-FR" sz="3300" dirty="0" err="1" smtClean="0">
                <a:latin typeface="Arial" pitchFamily="34" charset="0"/>
                <a:ea typeface="Times New Roman" pitchFamily="18" charset="0"/>
                <a:cs typeface="Arial" pitchFamily="34" charset="0"/>
              </a:rPr>
              <a:t>interpellative</a:t>
            </a:r>
            <a:endParaRPr lang="fr-FR" sz="3300" dirty="0">
              <a:latin typeface="Arial" pitchFamily="34" charset="0"/>
              <a:ea typeface="Times New Roman" pitchFamily="18" charset="0"/>
              <a:cs typeface="Arial" pitchFamily="34" charset="0"/>
            </a:endParaRPr>
          </a:p>
          <a:p>
            <a:pPr fontAlgn="base">
              <a:buNone/>
            </a:pPr>
            <a:endParaRPr lang="fr-FR" sz="3300" b="1" dirty="0">
              <a:latin typeface="Arial" pitchFamily="34" charset="0"/>
              <a:cs typeface="Arial" pitchFamily="34" charset="0"/>
              <a:hlinkClick r:id="rId2"/>
            </a:endParaRPr>
          </a:p>
          <a:p>
            <a:pPr algn="just" fontAlgn="base">
              <a:buNone/>
            </a:pPr>
            <a:r>
              <a:rPr lang="fr-FR" i="1" dirty="0"/>
              <a:t>« …</a:t>
            </a:r>
            <a:r>
              <a:rPr lang="fr-FR" i="1" dirty="0" smtClean="0"/>
              <a:t>Après le </a:t>
            </a:r>
            <a:r>
              <a:rPr lang="fr-FR" i="1" dirty="0"/>
              <a:t>sommet mondial du </a:t>
            </a:r>
            <a:r>
              <a:rPr lang="fr-FR" b="1" i="1" dirty="0"/>
              <a:t>Partenariat pour un </a:t>
            </a:r>
            <a:r>
              <a:rPr lang="fr-FR" b="1" i="1" dirty="0" smtClean="0"/>
              <a:t>Gouvernement </a:t>
            </a:r>
            <a:r>
              <a:rPr lang="fr-FR" b="1" i="1" dirty="0"/>
              <a:t>O</a:t>
            </a:r>
            <a:r>
              <a:rPr lang="fr-FR" b="1" i="1" dirty="0" smtClean="0"/>
              <a:t>uvert </a:t>
            </a:r>
            <a:r>
              <a:rPr lang="fr-FR" b="1" i="1" dirty="0"/>
              <a:t>(PGO), </a:t>
            </a:r>
            <a:r>
              <a:rPr lang="fr-FR" i="1" dirty="0"/>
              <a:t>les regards se tournent vers les territoires qui utilisent d'ores et déjà des outils numériques pour mieux communiquer avec les citoyens. </a:t>
            </a:r>
            <a:endParaRPr lang="fr-FR" i="1" dirty="0" smtClean="0"/>
          </a:p>
          <a:p>
            <a:pPr algn="just" fontAlgn="base">
              <a:buNone/>
            </a:pPr>
            <a:r>
              <a:rPr lang="fr-FR" i="1" dirty="0" smtClean="0"/>
              <a:t>	La </a:t>
            </a:r>
            <a:r>
              <a:rPr lang="fr-FR" i="1" dirty="0"/>
              <a:t>France ne manque ni de collectivités pilotes ni de start-up audacieuses. </a:t>
            </a:r>
            <a:r>
              <a:rPr lang="fr-FR" b="1" i="1" dirty="0"/>
              <a:t>Les "</a:t>
            </a:r>
            <a:r>
              <a:rPr lang="fr-FR" b="1" i="1" dirty="0" err="1"/>
              <a:t>civic</a:t>
            </a:r>
            <a:r>
              <a:rPr lang="fr-FR" b="1" i="1" dirty="0"/>
              <a:t> </a:t>
            </a:r>
            <a:r>
              <a:rPr lang="fr-FR" b="1" i="1" dirty="0" err="1"/>
              <a:t>techs</a:t>
            </a:r>
            <a:r>
              <a:rPr lang="fr-FR" b="1" i="1" dirty="0"/>
              <a:t>" </a:t>
            </a:r>
            <a:r>
              <a:rPr lang="fr-FR" i="1" dirty="0"/>
              <a:t>avancent encore cependant à tâtons et les décideurs locaux sont en demande de retours d'expérience pour comprendre comment dialoguer au mieux avec leurs administrés…. »</a:t>
            </a:r>
          </a:p>
          <a:p>
            <a:pPr algn="r" fontAlgn="base">
              <a:buNone/>
            </a:pPr>
            <a:r>
              <a:rPr lang="fr-FR" sz="1700" i="1" dirty="0"/>
              <a:t>Démocratie locale Publié le jeudi 8 décembre 2016</a:t>
            </a:r>
          </a:p>
          <a:p>
            <a:pPr algn="r" fontAlgn="base">
              <a:buNone/>
            </a:pPr>
            <a:endParaRPr lang="fr-FR" i="1" dirty="0"/>
          </a:p>
          <a:p>
            <a:pPr algn="just" fontAlgn="base">
              <a:buNone/>
            </a:pPr>
            <a:endParaRPr lang="fr-FR" i="1" dirty="0"/>
          </a:p>
          <a:p>
            <a:pPr algn="just" fontAlgn="base">
              <a:buNone/>
            </a:pPr>
            <a:endParaRPr lang="fr-FR" i="1" dirty="0"/>
          </a:p>
          <a:p>
            <a:endParaRPr lang="fr-FR" dirty="0"/>
          </a:p>
        </p:txBody>
      </p:sp>
      <p:sp>
        <p:nvSpPr>
          <p:cNvPr id="7" name="Espace réservé du numéro de diapositive 6"/>
          <p:cNvSpPr>
            <a:spLocks noGrp="1"/>
          </p:cNvSpPr>
          <p:nvPr>
            <p:ph type="sldNum" sz="quarter" idx="12"/>
          </p:nvPr>
        </p:nvSpPr>
        <p:spPr/>
        <p:txBody>
          <a:bodyPr/>
          <a:lstStyle/>
          <a:p>
            <a:fld id="{03796784-3182-4E16-B8D9-BD478D5CB700}" type="slidenum">
              <a:rPr lang="fr-FR" smtClean="0"/>
              <a:pPr/>
              <a:t>45</a:t>
            </a:fld>
            <a:endParaRPr lang="fr-FR"/>
          </a:p>
        </p:txBody>
      </p:sp>
      <p:sp>
        <p:nvSpPr>
          <p:cNvPr id="8" name="Espace réservé du pied de page 7"/>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001156" cy="1511288"/>
          </a:xfrm>
        </p:spPr>
        <p:txBody>
          <a:bodyPr>
            <a:normAutofit fontScale="90000"/>
          </a:bodyPr>
          <a:lstStyle/>
          <a:p>
            <a:r>
              <a:rPr lang="fr-FR" sz="2800" b="1" dirty="0">
                <a:solidFill>
                  <a:srgbClr val="7030A0"/>
                </a:solidFill>
                <a:latin typeface="Arial" pitchFamily="34" charset="0"/>
                <a:cs typeface="Arial" pitchFamily="34" charset="0"/>
              </a:rPr>
              <a:t>La SOCLE et le renouveau de l’imaginaire démocratique. </a:t>
            </a:r>
            <a:br>
              <a:rPr lang="fr-FR" sz="2800" b="1" dirty="0">
                <a:solidFill>
                  <a:srgbClr val="7030A0"/>
                </a:solidFill>
                <a:latin typeface="Arial" pitchFamily="34" charset="0"/>
                <a:cs typeface="Arial" pitchFamily="34" charset="0"/>
              </a:rPr>
            </a:br>
            <a:r>
              <a:rPr lang="fr-FR" sz="2800" b="1" dirty="0">
                <a:solidFill>
                  <a:srgbClr val="7030A0"/>
                </a:solidFill>
                <a:latin typeface="Arial" pitchFamily="34" charset="0"/>
                <a:cs typeface="Arial" pitchFamily="34" charset="0"/>
              </a:rPr>
              <a:t/>
            </a:r>
            <a:br>
              <a:rPr lang="fr-FR" sz="2800" b="1" dirty="0">
                <a:solidFill>
                  <a:srgbClr val="7030A0"/>
                </a:solidFill>
                <a:latin typeface="Arial" pitchFamily="34" charset="0"/>
                <a:cs typeface="Arial" pitchFamily="34" charset="0"/>
              </a:rPr>
            </a:br>
            <a:r>
              <a:rPr lang="fr-FR" sz="2400" b="1" dirty="0">
                <a:solidFill>
                  <a:srgbClr val="7030A0"/>
                </a:solidFill>
                <a:latin typeface="Arial" pitchFamily="34" charset="0"/>
                <a:cs typeface="Arial" pitchFamily="34" charset="0"/>
              </a:rPr>
              <a:t>Quelle place de la gouvernance, dans le débat public?</a:t>
            </a:r>
          </a:p>
        </p:txBody>
      </p:sp>
      <p:sp>
        <p:nvSpPr>
          <p:cNvPr id="3" name="Espace réservé du contenu 2"/>
          <p:cNvSpPr>
            <a:spLocks noGrp="1"/>
          </p:cNvSpPr>
          <p:nvPr>
            <p:ph idx="1"/>
          </p:nvPr>
        </p:nvSpPr>
        <p:spPr>
          <a:xfrm>
            <a:off x="285720" y="1785926"/>
            <a:ext cx="8572560" cy="4572032"/>
          </a:xfrm>
        </p:spPr>
        <p:txBody>
          <a:bodyPr/>
          <a:lstStyle/>
          <a:p>
            <a:pPr>
              <a:buNone/>
            </a:pPr>
            <a:r>
              <a:rPr lang="fr-FR" sz="2400" b="1" dirty="0">
                <a:latin typeface="Arial" pitchFamily="34" charset="0"/>
                <a:cs typeface="Arial" pitchFamily="34" charset="0"/>
              </a:rPr>
              <a:t>Entre les élections quel rôle pour le citoyen ?</a:t>
            </a:r>
          </a:p>
          <a:p>
            <a:pPr algn="ctr">
              <a:buNone/>
            </a:pPr>
            <a:r>
              <a:rPr lang="fr-FR" sz="2400" dirty="0">
                <a:latin typeface="Arial" pitchFamily="34" charset="0"/>
                <a:cs typeface="Arial" pitchFamily="34" charset="0"/>
              </a:rPr>
              <a:t>Quelle légitimité ? </a:t>
            </a:r>
            <a:r>
              <a:rPr lang="fr-FR" sz="2400" b="1" dirty="0">
                <a:latin typeface="Arial" pitchFamily="34" charset="0"/>
                <a:cs typeface="Arial" pitchFamily="34" charset="0"/>
              </a:rPr>
              <a:t>Le 4 P ? </a:t>
            </a:r>
            <a:r>
              <a:rPr lang="fr-FR" sz="1400" i="1" dirty="0">
                <a:latin typeface="Arial" pitchFamily="34" charset="0"/>
                <a:cs typeface="Arial" pitchFamily="34" charset="0"/>
              </a:rPr>
              <a:t>(Partenariat – Public – Privé – Population)</a:t>
            </a:r>
          </a:p>
          <a:p>
            <a:pPr algn="ctr">
              <a:buNone/>
            </a:pPr>
            <a:endParaRPr lang="fr-FR" sz="2400" dirty="0">
              <a:latin typeface="Arial" pitchFamily="34" charset="0"/>
              <a:cs typeface="Arial" pitchFamily="34" charset="0"/>
            </a:endParaRPr>
          </a:p>
          <a:p>
            <a:r>
              <a:rPr lang="fr-FR" sz="2400" dirty="0">
                <a:latin typeface="Arial" pitchFamily="34" charset="0"/>
                <a:cs typeface="Arial" pitchFamily="34" charset="0"/>
              </a:rPr>
              <a:t>L’envie de démocratie et le risque du populisme participatif</a:t>
            </a:r>
          </a:p>
          <a:p>
            <a:r>
              <a:rPr lang="fr-FR" sz="2400" dirty="0">
                <a:latin typeface="Arial" pitchFamily="34" charset="0"/>
                <a:cs typeface="Arial" pitchFamily="34" charset="0"/>
              </a:rPr>
              <a:t>Le syndrome NIMBY  </a:t>
            </a:r>
            <a:r>
              <a:rPr lang="fr-FR" sz="1800" dirty="0">
                <a:latin typeface="Arial" pitchFamily="34" charset="0"/>
                <a:cs typeface="Arial" pitchFamily="34" charset="0"/>
              </a:rPr>
              <a:t>(Not In </a:t>
            </a:r>
            <a:r>
              <a:rPr lang="fr-FR" sz="1800" dirty="0" err="1">
                <a:latin typeface="Arial" pitchFamily="34" charset="0"/>
                <a:cs typeface="Arial" pitchFamily="34" charset="0"/>
              </a:rPr>
              <a:t>My</a:t>
            </a:r>
            <a:r>
              <a:rPr lang="fr-FR" sz="1800" dirty="0">
                <a:latin typeface="Arial" pitchFamily="34" charset="0"/>
                <a:cs typeface="Arial" pitchFamily="34" charset="0"/>
              </a:rPr>
              <a:t> </a:t>
            </a:r>
            <a:r>
              <a:rPr lang="fr-FR" sz="1800" dirty="0" err="1">
                <a:latin typeface="Arial" pitchFamily="34" charset="0"/>
                <a:cs typeface="Arial" pitchFamily="34" charset="0"/>
              </a:rPr>
              <a:t>Backyard</a:t>
            </a:r>
            <a:r>
              <a:rPr lang="fr-FR" sz="1800" dirty="0">
                <a:latin typeface="Arial" pitchFamily="34" charset="0"/>
                <a:cs typeface="Arial" pitchFamily="34" charset="0"/>
              </a:rPr>
              <a:t>)</a:t>
            </a:r>
          </a:p>
          <a:p>
            <a:r>
              <a:rPr lang="fr-FR" sz="2400" dirty="0">
                <a:latin typeface="Arial" pitchFamily="34" charset="0"/>
                <a:cs typeface="Arial" pitchFamily="34" charset="0"/>
              </a:rPr>
              <a:t>Aujourd’hui NEIMBY </a:t>
            </a:r>
            <a:r>
              <a:rPr lang="fr-FR" sz="1800" dirty="0">
                <a:latin typeface="Arial" pitchFamily="34" charset="0"/>
                <a:cs typeface="Arial" pitchFamily="34" charset="0"/>
              </a:rPr>
              <a:t>(</a:t>
            </a:r>
            <a:r>
              <a:rPr lang="en-US" sz="1800" dirty="0">
                <a:latin typeface="Arial" pitchFamily="34" charset="0"/>
                <a:cs typeface="Arial" pitchFamily="34" charset="0"/>
              </a:rPr>
              <a:t>No Environment in My Backyard) </a:t>
            </a:r>
            <a:endParaRPr lang="fr-FR" sz="1800" dirty="0">
              <a:latin typeface="Arial" pitchFamily="34" charset="0"/>
              <a:cs typeface="Arial" pitchFamily="34" charset="0"/>
            </a:endParaRPr>
          </a:p>
          <a:p>
            <a:r>
              <a:rPr lang="fr-FR" sz="2400" dirty="0">
                <a:latin typeface="Arial" pitchFamily="34" charset="0"/>
                <a:cs typeface="Arial" pitchFamily="34" charset="0"/>
              </a:rPr>
              <a:t>D’autres réponses ? </a:t>
            </a:r>
          </a:p>
          <a:p>
            <a:pPr>
              <a:buNone/>
            </a:pPr>
            <a:r>
              <a:rPr lang="fr-FR" sz="2400" dirty="0">
                <a:latin typeface="Arial" pitchFamily="34" charset="0"/>
                <a:cs typeface="Arial" pitchFamily="34" charset="0"/>
              </a:rPr>
              <a:t>	…</a:t>
            </a:r>
            <a:r>
              <a:rPr lang="fr-FR" sz="2400" i="1" dirty="0">
                <a:latin typeface="Arial" pitchFamily="34" charset="0"/>
                <a:cs typeface="Arial" pitchFamily="34" charset="0"/>
              </a:rPr>
              <a:t>Le tirage au sort, la construction participative, </a:t>
            </a:r>
            <a:endParaRPr lang="fr-FR" sz="2400" i="1" dirty="0" smtClean="0">
              <a:latin typeface="Arial" pitchFamily="34" charset="0"/>
              <a:cs typeface="Arial" pitchFamily="34" charset="0"/>
            </a:endParaRPr>
          </a:p>
          <a:p>
            <a:pPr algn="r">
              <a:buNone/>
            </a:pPr>
            <a:r>
              <a:rPr lang="fr-FR" sz="2400" i="1" dirty="0" smtClean="0">
                <a:latin typeface="Arial" pitchFamily="34" charset="0"/>
                <a:cs typeface="Arial" pitchFamily="34" charset="0"/>
              </a:rPr>
              <a:t>la </a:t>
            </a:r>
            <a:r>
              <a:rPr lang="fr-FR" sz="2400" i="1" dirty="0">
                <a:latin typeface="Arial" pitchFamily="34" charset="0"/>
                <a:cs typeface="Arial" pitchFamily="34" charset="0"/>
              </a:rPr>
              <a:t>plate forme collaborative </a:t>
            </a:r>
            <a:r>
              <a:rPr lang="fr-FR" dirty="0">
                <a:latin typeface="Arial" pitchFamily="34" charset="0"/>
                <a:cs typeface="Arial" pitchFamily="34" charset="0"/>
              </a:rPr>
              <a:t>….</a:t>
            </a: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7D722138-6258-40DF-84F9-8AAC6C55BA4A}" type="slidenum">
              <a:rPr lang="fr-FR" smtClean="0"/>
              <a:pPr/>
              <a:t>46</a:t>
            </a:fld>
            <a:endParaRPr lang="fr-F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786210"/>
          </a:xfrm>
        </p:spPr>
        <p:txBody>
          <a:bodyPr>
            <a:normAutofit/>
          </a:bodyPr>
          <a:lstStyle/>
          <a:p>
            <a:r>
              <a:rPr lang="fr-FR" sz="2800" b="1" dirty="0">
                <a:solidFill>
                  <a:srgbClr val="7030A0"/>
                </a:solidFill>
                <a:latin typeface="Arial" pitchFamily="34" charset="0"/>
                <a:cs typeface="Arial" pitchFamily="34" charset="0"/>
              </a:rPr>
              <a:t>SOCLE et citoyenneté ?</a:t>
            </a:r>
          </a:p>
        </p:txBody>
      </p:sp>
      <p:sp>
        <p:nvSpPr>
          <p:cNvPr id="3" name="Espace réservé du contenu 2"/>
          <p:cNvSpPr>
            <a:spLocks noGrp="1"/>
          </p:cNvSpPr>
          <p:nvPr>
            <p:ph idx="1"/>
          </p:nvPr>
        </p:nvSpPr>
        <p:spPr>
          <a:xfrm>
            <a:off x="457200" y="1844824"/>
            <a:ext cx="8229600" cy="4392488"/>
          </a:xfrm>
        </p:spPr>
        <p:txBody>
          <a:bodyPr>
            <a:normAutofit/>
          </a:bodyPr>
          <a:lstStyle/>
          <a:p>
            <a:pPr>
              <a:buNone/>
            </a:pPr>
            <a:endParaRPr lang="fr-FR" dirty="0"/>
          </a:p>
          <a:p>
            <a:pPr>
              <a:buNone/>
            </a:pPr>
            <a:r>
              <a:rPr lang="fr-FR" sz="2400" dirty="0">
                <a:latin typeface="Arial" pitchFamily="34" charset="0"/>
                <a:cs typeface="Arial" pitchFamily="34" charset="0"/>
              </a:rPr>
              <a:t>Démocratie représentative </a:t>
            </a:r>
          </a:p>
          <a:p>
            <a:pPr algn="ctr">
              <a:buNone/>
            </a:pPr>
            <a:r>
              <a:rPr lang="fr-FR" sz="2400" dirty="0">
                <a:latin typeface="Arial" pitchFamily="34" charset="0"/>
                <a:cs typeface="Arial" pitchFamily="34" charset="0"/>
              </a:rPr>
              <a:t>Démocratie participative</a:t>
            </a:r>
          </a:p>
          <a:p>
            <a:pPr algn="r">
              <a:buNone/>
            </a:pPr>
            <a:r>
              <a:rPr lang="fr-FR" sz="2400" dirty="0">
                <a:latin typeface="Arial" pitchFamily="34" charset="0"/>
                <a:cs typeface="Arial" pitchFamily="34" charset="0"/>
              </a:rPr>
              <a:t>Démocratie interpellative</a:t>
            </a:r>
          </a:p>
          <a:p>
            <a:pPr algn="r">
              <a:buNone/>
            </a:pPr>
            <a:endParaRPr lang="fr-FR" dirty="0">
              <a:latin typeface="Arial" pitchFamily="34" charset="0"/>
              <a:cs typeface="Arial" pitchFamily="34" charset="0"/>
            </a:endParaRPr>
          </a:p>
          <a:p>
            <a:pPr algn="ctr">
              <a:buNone/>
            </a:pPr>
            <a:r>
              <a:rPr lang="fr-FR" sz="2800" b="1" dirty="0">
                <a:solidFill>
                  <a:srgbClr val="C00000"/>
                </a:solidFill>
                <a:latin typeface="Arial" pitchFamily="34" charset="0"/>
                <a:cs typeface="Arial" pitchFamily="34" charset="0"/>
              </a:rPr>
              <a:t>Une évolution nécessaire …</a:t>
            </a:r>
            <a:br>
              <a:rPr lang="fr-FR" sz="2800" b="1" dirty="0">
                <a:solidFill>
                  <a:srgbClr val="C00000"/>
                </a:solidFill>
                <a:latin typeface="Arial" pitchFamily="34" charset="0"/>
                <a:cs typeface="Arial" pitchFamily="34" charset="0"/>
              </a:rPr>
            </a:br>
            <a:r>
              <a:rPr lang="fr-FR" sz="2800" b="1" dirty="0">
                <a:solidFill>
                  <a:srgbClr val="C00000"/>
                </a:solidFill>
                <a:latin typeface="Arial" pitchFamily="34" charset="0"/>
                <a:cs typeface="Arial" pitchFamily="34" charset="0"/>
              </a:rPr>
              <a:t>au chevet d’une démocratie malade ?</a:t>
            </a: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7D722138-6258-40DF-84F9-8AAC6C55BA4A}" type="slidenum">
              <a:rPr lang="fr-FR" smtClean="0"/>
              <a:pPr/>
              <a:t>47</a:t>
            </a:fld>
            <a:endParaRPr lang="fr-F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357298"/>
          </a:xfrm>
        </p:spPr>
        <p:txBody>
          <a:bodyPr>
            <a:normAutofit fontScale="90000"/>
          </a:bodyPr>
          <a:lstStyle/>
          <a:p>
            <a:r>
              <a:rPr lang="fr-FR" sz="2000" b="1" dirty="0">
                <a:latin typeface="Arial" pitchFamily="34" charset="0"/>
                <a:cs typeface="Arial" pitchFamily="34" charset="0"/>
              </a:rPr>
              <a:t/>
            </a:r>
            <a:br>
              <a:rPr lang="fr-FR" sz="2000" b="1" dirty="0">
                <a:latin typeface="Arial" pitchFamily="34" charset="0"/>
                <a:cs typeface="Arial" pitchFamily="34" charset="0"/>
              </a:rPr>
            </a:br>
            <a:r>
              <a:rPr lang="fr-FR" sz="2000" b="1" dirty="0">
                <a:latin typeface="Arial" pitchFamily="34" charset="0"/>
                <a:cs typeface="Arial" pitchFamily="34" charset="0"/>
              </a:rPr>
              <a:t/>
            </a:r>
            <a:br>
              <a:rPr lang="fr-FR" sz="2000" b="1" dirty="0">
                <a:latin typeface="Arial" pitchFamily="34" charset="0"/>
                <a:cs typeface="Arial" pitchFamily="34" charset="0"/>
              </a:rPr>
            </a:br>
            <a:r>
              <a:rPr lang="fr-FR" sz="2000" b="1" dirty="0">
                <a:solidFill>
                  <a:srgbClr val="7030A0"/>
                </a:solidFill>
                <a:latin typeface="Arial" pitchFamily="34" charset="0"/>
                <a:cs typeface="Arial" pitchFamily="34" charset="0"/>
              </a:rPr>
              <a:t>En résumé, la SOCLE : </a:t>
            </a:r>
            <a:r>
              <a:rPr lang="fr-FR" sz="2000" b="1" dirty="0" smtClean="0">
                <a:solidFill>
                  <a:srgbClr val="7030A0"/>
                </a:solidFill>
                <a:latin typeface="Arial" pitchFamily="34" charset="0"/>
                <a:cs typeface="Arial" pitchFamily="34" charset="0"/>
              </a:rPr>
              <a:t>Un document </a:t>
            </a:r>
            <a:r>
              <a:rPr lang="fr-FR" sz="2000" b="1" dirty="0">
                <a:solidFill>
                  <a:srgbClr val="7030A0"/>
                </a:solidFill>
                <a:latin typeface="Arial" pitchFamily="34" charset="0"/>
                <a:cs typeface="Arial" pitchFamily="34" charset="0"/>
              </a:rPr>
              <a:t>d’accompagnement du SDAGE</a:t>
            </a:r>
            <a:r>
              <a:rPr lang="fr-FR" sz="2000" dirty="0">
                <a:solidFill>
                  <a:srgbClr val="7030A0"/>
                </a:solidFill>
                <a:latin typeface="Arial" pitchFamily="34" charset="0"/>
                <a:cs typeface="Arial" pitchFamily="34" charset="0"/>
              </a:rPr>
              <a:t> </a:t>
            </a:r>
            <a:r>
              <a:rPr lang="fr-FR" sz="2000" dirty="0">
                <a:latin typeface="Arial" pitchFamily="34" charset="0"/>
                <a:cs typeface="Arial" pitchFamily="34" charset="0"/>
              </a:rPr>
              <a:t/>
            </a:r>
            <a:br>
              <a:rPr lang="fr-FR" sz="2000" dirty="0">
                <a:latin typeface="Arial" pitchFamily="34" charset="0"/>
                <a:cs typeface="Arial" pitchFamily="34" charset="0"/>
              </a:rPr>
            </a:br>
            <a:r>
              <a:rPr lang="fr-FR" sz="1100" i="1" dirty="0">
                <a:latin typeface="Arial" pitchFamily="34" charset="0"/>
                <a:cs typeface="Arial" pitchFamily="34" charset="0"/>
              </a:rPr>
              <a:t>(</a:t>
            </a:r>
            <a:r>
              <a:rPr lang="fr-FR" sz="1100" i="1" dirty="0" err="1">
                <a:latin typeface="Arial" pitchFamily="34" charset="0"/>
                <a:cs typeface="Arial" pitchFamily="34" charset="0"/>
              </a:rPr>
              <a:t>cf</a:t>
            </a:r>
            <a:r>
              <a:rPr lang="fr-FR" sz="1100" i="1" dirty="0">
                <a:latin typeface="Arial" pitchFamily="34" charset="0"/>
                <a:cs typeface="Arial" pitchFamily="34" charset="0"/>
              </a:rPr>
              <a:t>, avant mise à jour 2021)</a:t>
            </a:r>
            <a:r>
              <a:rPr lang="fr-FR" dirty="0"/>
              <a:t/>
            </a:r>
            <a:br>
              <a:rPr lang="fr-FR" dirty="0"/>
            </a:br>
            <a:r>
              <a:rPr lang="fr-FR" sz="1800" b="1" dirty="0">
                <a:solidFill>
                  <a:srgbClr val="7030A0"/>
                </a:solidFill>
                <a:latin typeface="Arial" pitchFamily="34" charset="0"/>
                <a:cs typeface="Arial" pitchFamily="34" charset="0"/>
              </a:rPr>
              <a:t>Première </a:t>
            </a:r>
            <a:r>
              <a:rPr lang="fr-FR" sz="1800" b="1" dirty="0" smtClean="0">
                <a:solidFill>
                  <a:srgbClr val="7030A0"/>
                </a:solidFill>
                <a:latin typeface="Arial" pitchFamily="34" charset="0"/>
                <a:cs typeface="Arial" pitchFamily="34" charset="0"/>
              </a:rPr>
              <a:t>version, </a:t>
            </a:r>
            <a:r>
              <a:rPr lang="fr-FR" sz="1800" b="1" dirty="0">
                <a:solidFill>
                  <a:srgbClr val="7030A0"/>
                </a:solidFill>
                <a:latin typeface="Arial" pitchFamily="34" charset="0"/>
                <a:cs typeface="Arial" pitchFamily="34" charset="0"/>
              </a:rPr>
              <a:t>établie avant le 31 décembre 2017</a:t>
            </a:r>
            <a:r>
              <a:rPr lang="fr-FR" sz="1100" dirty="0">
                <a:latin typeface="Arial" pitchFamily="34" charset="0"/>
                <a:cs typeface="Arial" pitchFamily="34" charset="0"/>
              </a:rPr>
              <a:t> </a:t>
            </a:r>
            <a:br>
              <a:rPr lang="fr-FR" sz="1100" dirty="0">
                <a:latin typeface="Arial" pitchFamily="34" charset="0"/>
                <a:cs typeface="Arial" pitchFamily="34" charset="0"/>
              </a:rPr>
            </a:br>
            <a:r>
              <a:rPr lang="fr-FR" sz="1100" i="1" dirty="0">
                <a:latin typeface="Arial" pitchFamily="34" charset="0"/>
                <a:cs typeface="Arial" pitchFamily="34" charset="0"/>
              </a:rPr>
              <a:t>(sans mise à jour du SDAGE établi pour la période 2016-2021)</a:t>
            </a:r>
            <a:r>
              <a:rPr lang="fr-FR" dirty="0"/>
              <a:t/>
            </a:r>
            <a:br>
              <a:rPr lang="fr-FR" dirty="0"/>
            </a:br>
            <a:endParaRPr lang="fr-FR" dirty="0"/>
          </a:p>
        </p:txBody>
      </p:sp>
      <p:sp>
        <p:nvSpPr>
          <p:cNvPr id="3" name="Espace réservé du contenu 2"/>
          <p:cNvSpPr>
            <a:spLocks noGrp="1"/>
          </p:cNvSpPr>
          <p:nvPr>
            <p:ph idx="1"/>
          </p:nvPr>
        </p:nvSpPr>
        <p:spPr>
          <a:xfrm>
            <a:off x="285720" y="1428736"/>
            <a:ext cx="8572560" cy="5286412"/>
          </a:xfrm>
        </p:spPr>
        <p:txBody>
          <a:bodyPr>
            <a:normAutofit fontScale="55000" lnSpcReduction="20000"/>
          </a:bodyPr>
          <a:lstStyle/>
          <a:p>
            <a:r>
              <a:rPr lang="fr-FR" b="1" dirty="0">
                <a:latin typeface="Arial" pitchFamily="34" charset="0"/>
                <a:cs typeface="Arial" pitchFamily="34" charset="0"/>
              </a:rPr>
              <a:t>Une consultation officielle </a:t>
            </a:r>
            <a:r>
              <a:rPr lang="fr-FR" dirty="0">
                <a:latin typeface="Arial" pitchFamily="34" charset="0"/>
                <a:cs typeface="Arial" pitchFamily="34" charset="0"/>
              </a:rPr>
              <a:t>et de la </a:t>
            </a:r>
            <a:r>
              <a:rPr lang="fr-FR" b="1" dirty="0">
                <a:latin typeface="Arial" pitchFamily="34" charset="0"/>
                <a:cs typeface="Arial" pitchFamily="34" charset="0"/>
              </a:rPr>
              <a:t>concertation en amont</a:t>
            </a:r>
            <a:r>
              <a:rPr lang="fr-FR" dirty="0">
                <a:latin typeface="Arial" pitchFamily="34" charset="0"/>
                <a:cs typeface="Arial" pitchFamily="34" charset="0"/>
              </a:rPr>
              <a:t>, traduisant une </a:t>
            </a:r>
            <a:r>
              <a:rPr lang="fr-FR" b="1" u="sng" dirty="0">
                <a:latin typeface="Arial" pitchFamily="34" charset="0"/>
                <a:cs typeface="Arial" pitchFamily="34" charset="0"/>
              </a:rPr>
              <a:t>vision partagée</a:t>
            </a:r>
            <a:r>
              <a:rPr lang="fr-FR" b="1" dirty="0">
                <a:latin typeface="Arial" pitchFamily="34" charset="0"/>
                <a:cs typeface="Arial" pitchFamily="34" charset="0"/>
              </a:rPr>
              <a:t> </a:t>
            </a:r>
            <a:r>
              <a:rPr lang="fr-FR" dirty="0">
                <a:latin typeface="Arial" pitchFamily="34" charset="0"/>
                <a:cs typeface="Arial" pitchFamily="34" charset="0"/>
              </a:rPr>
              <a:t>à l’échelle du bassin</a:t>
            </a:r>
          </a:p>
          <a:p>
            <a:pPr>
              <a:buNone/>
            </a:pPr>
            <a:endParaRPr lang="fr-FR" sz="1500" dirty="0">
              <a:latin typeface="Arial" pitchFamily="34" charset="0"/>
              <a:cs typeface="Arial" pitchFamily="34" charset="0"/>
            </a:endParaRPr>
          </a:p>
          <a:p>
            <a:r>
              <a:rPr lang="fr-FR" b="1" dirty="0">
                <a:latin typeface="Arial" pitchFamily="34" charset="0"/>
                <a:cs typeface="Arial" pitchFamily="34" charset="0"/>
              </a:rPr>
              <a:t>Un état des lieux itératif, complété par la suite</a:t>
            </a:r>
            <a:r>
              <a:rPr lang="fr-FR" dirty="0">
                <a:latin typeface="Arial" pitchFamily="34" charset="0"/>
                <a:cs typeface="Arial" pitchFamily="34" charset="0"/>
              </a:rPr>
              <a:t> pour </a:t>
            </a:r>
            <a:r>
              <a:rPr lang="fr-FR" b="1" dirty="0">
                <a:latin typeface="Arial" pitchFamily="34" charset="0"/>
                <a:cs typeface="Arial" pitchFamily="34" charset="0"/>
              </a:rPr>
              <a:t>une vision la plus précise possible de l’organisation des collectivités</a:t>
            </a:r>
            <a:r>
              <a:rPr lang="fr-FR" dirty="0">
                <a:latin typeface="Arial" pitchFamily="34" charset="0"/>
                <a:cs typeface="Arial" pitchFamily="34" charset="0"/>
              </a:rPr>
              <a:t> pour </a:t>
            </a:r>
            <a:r>
              <a:rPr lang="fr-FR" b="1" u="sng" dirty="0">
                <a:latin typeface="Arial" pitchFamily="34" charset="0"/>
                <a:cs typeface="Arial" pitchFamily="34" charset="0"/>
              </a:rPr>
              <a:t>accompagner les futures évolutions</a:t>
            </a:r>
            <a:r>
              <a:rPr lang="fr-FR" dirty="0">
                <a:latin typeface="Arial" pitchFamily="34" charset="0"/>
                <a:cs typeface="Arial" pitchFamily="34" charset="0"/>
              </a:rPr>
              <a:t>, (</a:t>
            </a:r>
            <a:r>
              <a:rPr lang="fr-FR" dirty="0" err="1">
                <a:latin typeface="Arial" pitchFamily="34" charset="0"/>
                <a:cs typeface="Arial" pitchFamily="34" charset="0"/>
              </a:rPr>
              <a:t>cf</a:t>
            </a:r>
            <a:r>
              <a:rPr lang="fr-FR" dirty="0">
                <a:latin typeface="Arial" pitchFamily="34" charset="0"/>
                <a:cs typeface="Arial" pitchFamily="34" charset="0"/>
              </a:rPr>
              <a:t>, mise à jour SDCI et SOCLE en 2021)</a:t>
            </a:r>
          </a:p>
          <a:p>
            <a:pPr>
              <a:buNone/>
            </a:pPr>
            <a:endParaRPr lang="fr-FR" sz="1800" dirty="0">
              <a:latin typeface="Arial" pitchFamily="34" charset="0"/>
              <a:cs typeface="Arial" pitchFamily="34" charset="0"/>
            </a:endParaRPr>
          </a:p>
          <a:p>
            <a:r>
              <a:rPr lang="fr-FR" b="1" u="sng" dirty="0">
                <a:latin typeface="Arial" pitchFamily="34" charset="0"/>
                <a:cs typeface="Arial" pitchFamily="34" charset="0"/>
              </a:rPr>
              <a:t>Première SOCLE : organisation des collectivités</a:t>
            </a:r>
            <a:r>
              <a:rPr lang="fr-FR" dirty="0">
                <a:latin typeface="Arial" pitchFamily="34" charset="0"/>
                <a:cs typeface="Arial" pitchFamily="34" charset="0"/>
              </a:rPr>
              <a:t> pour l’exercice : </a:t>
            </a:r>
          </a:p>
          <a:p>
            <a:pPr>
              <a:buNone/>
            </a:pPr>
            <a:r>
              <a:rPr lang="fr-FR" dirty="0">
                <a:latin typeface="Arial" pitchFamily="34" charset="0"/>
                <a:cs typeface="Arial" pitchFamily="34" charset="0"/>
              </a:rPr>
              <a:t>		</a:t>
            </a:r>
            <a:r>
              <a:rPr lang="fr-FR" sz="2500" dirty="0">
                <a:latin typeface="Arial" pitchFamily="34" charset="0"/>
                <a:cs typeface="Arial" pitchFamily="34" charset="0"/>
              </a:rPr>
              <a:t>- de la </a:t>
            </a:r>
            <a:r>
              <a:rPr lang="fr-FR" sz="2500" b="1" dirty="0">
                <a:latin typeface="Arial" pitchFamily="34" charset="0"/>
                <a:cs typeface="Arial" pitchFamily="34" charset="0"/>
              </a:rPr>
              <a:t>GEMAPI</a:t>
            </a:r>
            <a:r>
              <a:rPr lang="fr-FR" sz="2500" dirty="0">
                <a:latin typeface="Arial" pitchFamily="34" charset="0"/>
                <a:cs typeface="Arial" pitchFamily="34" charset="0"/>
              </a:rPr>
              <a:t> </a:t>
            </a:r>
            <a:r>
              <a:rPr lang="fr-FR" sz="2500" i="1" dirty="0">
                <a:latin typeface="Arial" pitchFamily="34" charset="0"/>
                <a:cs typeface="Arial" pitchFamily="34" charset="0"/>
              </a:rPr>
              <a:t>(dévolue au bloc communal au 1er janvier 2018 </a:t>
            </a:r>
            <a:r>
              <a:rPr lang="fr-FR" sz="2500" b="1" i="1" u="sng" dirty="0">
                <a:solidFill>
                  <a:srgbClr val="C00000"/>
                </a:solidFill>
                <a:latin typeface="Arial" pitchFamily="34" charset="0"/>
                <a:cs typeface="Arial" pitchFamily="34" charset="0"/>
              </a:rPr>
              <a:t>?</a:t>
            </a:r>
            <a:r>
              <a:rPr lang="fr-FR" sz="2500" i="1" dirty="0">
                <a:latin typeface="Arial" pitchFamily="34" charset="0"/>
                <a:cs typeface="Arial" pitchFamily="34" charset="0"/>
              </a:rPr>
              <a:t>) </a:t>
            </a:r>
            <a:endParaRPr lang="fr-FR" sz="2500" dirty="0">
              <a:latin typeface="Arial" pitchFamily="34" charset="0"/>
              <a:cs typeface="Arial" pitchFamily="34" charset="0"/>
            </a:endParaRPr>
          </a:p>
          <a:p>
            <a:pPr>
              <a:buNone/>
            </a:pPr>
            <a:r>
              <a:rPr lang="fr-FR" sz="2500" dirty="0">
                <a:latin typeface="Arial" pitchFamily="34" charset="0"/>
                <a:cs typeface="Arial" pitchFamily="34" charset="0"/>
              </a:rPr>
              <a:t>		- des </a:t>
            </a:r>
            <a:r>
              <a:rPr lang="fr-FR" sz="2500" b="1" dirty="0">
                <a:latin typeface="Arial" pitchFamily="34" charset="0"/>
                <a:cs typeface="Arial" pitchFamily="34" charset="0"/>
              </a:rPr>
              <a:t>compétences eau potable et assainissement</a:t>
            </a:r>
            <a:r>
              <a:rPr lang="fr-FR" sz="2500" dirty="0">
                <a:latin typeface="Arial" pitchFamily="34" charset="0"/>
                <a:cs typeface="Arial" pitchFamily="34" charset="0"/>
              </a:rPr>
              <a:t>, </a:t>
            </a:r>
            <a:r>
              <a:rPr lang="fr-FR" sz="2500" i="1" dirty="0">
                <a:latin typeface="Arial" pitchFamily="34" charset="0"/>
                <a:cs typeface="Arial" pitchFamily="34" charset="0"/>
              </a:rPr>
              <a:t> (anticiper le transfert aux 	EPCI à 	fiscalité propre au 1er janvier 2020 </a:t>
            </a:r>
            <a:r>
              <a:rPr lang="fr-FR" sz="2500" b="1" i="1" u="sng" dirty="0">
                <a:solidFill>
                  <a:srgbClr val="C00000"/>
                </a:solidFill>
                <a:latin typeface="Arial" pitchFamily="34" charset="0"/>
                <a:cs typeface="Arial" pitchFamily="34" charset="0"/>
              </a:rPr>
              <a:t>?</a:t>
            </a:r>
            <a:r>
              <a:rPr lang="fr-FR" sz="2500" i="1" dirty="0">
                <a:latin typeface="Arial" pitchFamily="34" charset="0"/>
                <a:cs typeface="Arial" pitchFamily="34" charset="0"/>
              </a:rPr>
              <a:t>)</a:t>
            </a:r>
          </a:p>
          <a:p>
            <a:pPr>
              <a:buNone/>
            </a:pPr>
            <a:endParaRPr lang="fr-FR" sz="1800" dirty="0">
              <a:latin typeface="Arial" pitchFamily="34" charset="0"/>
              <a:cs typeface="Arial" pitchFamily="34" charset="0"/>
            </a:endParaRPr>
          </a:p>
          <a:p>
            <a:r>
              <a:rPr lang="fr-FR" b="1" dirty="0">
                <a:latin typeface="Arial" pitchFamily="34" charset="0"/>
                <a:cs typeface="Arial" pitchFamily="34" charset="0"/>
              </a:rPr>
              <a:t>Compléter  la SOCLE par des </a:t>
            </a:r>
            <a:r>
              <a:rPr lang="fr-FR" b="1" u="sng" dirty="0">
                <a:latin typeface="Arial" pitchFamily="34" charset="0"/>
                <a:cs typeface="Arial" pitchFamily="34" charset="0"/>
              </a:rPr>
              <a:t>grands principes de structuration</a:t>
            </a:r>
            <a:r>
              <a:rPr lang="fr-FR" u="sng" dirty="0">
                <a:latin typeface="Arial" pitchFamily="34" charset="0"/>
                <a:cs typeface="Arial" pitchFamily="34" charset="0"/>
              </a:rPr>
              <a:t> </a:t>
            </a:r>
            <a:r>
              <a:rPr lang="fr-FR" b="1" u="sng" dirty="0">
                <a:latin typeface="Arial" pitchFamily="34" charset="0"/>
                <a:cs typeface="Arial" pitchFamily="34" charset="0"/>
              </a:rPr>
              <a:t>des collectivités</a:t>
            </a:r>
            <a:r>
              <a:rPr lang="fr-FR" dirty="0">
                <a:latin typeface="Arial" pitchFamily="34" charset="0"/>
                <a:cs typeface="Arial" pitchFamily="34" charset="0"/>
              </a:rPr>
              <a:t> </a:t>
            </a:r>
            <a:r>
              <a:rPr lang="fr-FR" sz="2500" i="1" dirty="0">
                <a:latin typeface="Arial" pitchFamily="34" charset="0"/>
                <a:cs typeface="Arial" pitchFamily="34" charset="0"/>
              </a:rPr>
              <a:t>(orienter et faciliter les réflexions des collectivités dans leur structuration en groupement et donner un cadre aux préfets de département pour pouvoir les accompagner)</a:t>
            </a:r>
          </a:p>
          <a:p>
            <a:pPr>
              <a:buNone/>
            </a:pPr>
            <a:endParaRPr lang="fr-FR" sz="1800" dirty="0">
              <a:latin typeface="Arial" pitchFamily="34" charset="0"/>
              <a:cs typeface="Arial" pitchFamily="34" charset="0"/>
            </a:endParaRPr>
          </a:p>
          <a:p>
            <a:r>
              <a:rPr lang="fr-FR" b="1" u="sng" dirty="0">
                <a:latin typeface="Arial" pitchFamily="34" charset="0"/>
                <a:cs typeface="Arial" pitchFamily="34" charset="0"/>
              </a:rPr>
              <a:t>Un bilan sera réalisé</a:t>
            </a:r>
            <a:r>
              <a:rPr lang="fr-FR" b="1" dirty="0">
                <a:latin typeface="Arial" pitchFamily="34" charset="0"/>
                <a:cs typeface="Arial" pitchFamily="34" charset="0"/>
              </a:rPr>
              <a:t> suite à l’adoption des premières SOCLE</a:t>
            </a:r>
            <a:r>
              <a:rPr lang="fr-FR" dirty="0">
                <a:latin typeface="Arial" pitchFamily="34" charset="0"/>
                <a:cs typeface="Arial" pitchFamily="34" charset="0"/>
              </a:rPr>
              <a:t> </a:t>
            </a:r>
            <a:r>
              <a:rPr lang="fr-FR" i="1" dirty="0">
                <a:latin typeface="Arial" pitchFamily="34" charset="0"/>
                <a:cs typeface="Arial" pitchFamily="34" charset="0"/>
              </a:rPr>
              <a:t>(pour envisager les améliorations pour les SOCLE suivantes)</a:t>
            </a:r>
          </a:p>
          <a:p>
            <a:pPr>
              <a:buNone/>
            </a:pPr>
            <a:endParaRPr lang="fr-FR" dirty="0">
              <a:latin typeface="Arial" pitchFamily="34" charset="0"/>
              <a:cs typeface="Arial" pitchFamily="34" charset="0"/>
            </a:endParaRPr>
          </a:p>
          <a:p>
            <a:pPr>
              <a:buNone/>
            </a:pPr>
            <a:endParaRPr lang="fr-FR" dirty="0">
              <a:latin typeface="Arial" pitchFamily="34" charset="0"/>
              <a:cs typeface="Arial" pitchFamily="34" charset="0"/>
            </a:endParaRPr>
          </a:p>
          <a:p>
            <a:pPr>
              <a:buNone/>
            </a:pPr>
            <a:r>
              <a:rPr lang="fr-FR" sz="1800" i="1" dirty="0">
                <a:latin typeface="Arial" pitchFamily="34" charset="0"/>
                <a:cs typeface="Arial" pitchFamily="34" charset="0"/>
              </a:rPr>
              <a:t>Note du 16 décembre 2016 relative à l’animation interrégionale de l’Observatoire national des services publics d’eau et d’assainissement NOR : </a:t>
            </a:r>
            <a:r>
              <a:rPr lang="fr-FR" sz="1800" i="1" dirty="0" smtClean="0">
                <a:latin typeface="Arial" pitchFamily="34" charset="0"/>
                <a:cs typeface="Arial" pitchFamily="34" charset="0"/>
              </a:rPr>
              <a:t>DEVL1628406N</a:t>
            </a:r>
            <a:r>
              <a:rPr lang="fr-FR" sz="1800" i="1" dirty="0">
                <a:latin typeface="Arial" pitchFamily="34" charset="0"/>
                <a:cs typeface="Arial" pitchFamily="34" charset="0"/>
              </a:rPr>
              <a:t> </a:t>
            </a:r>
            <a:r>
              <a:rPr lang="fr-FR" sz="1800" i="1" dirty="0" smtClean="0">
                <a:latin typeface="Arial" pitchFamily="34" charset="0"/>
                <a:cs typeface="Arial" pitchFamily="34" charset="0"/>
              </a:rPr>
              <a:t>- </a:t>
            </a:r>
            <a:r>
              <a:rPr lang="en-US" sz="1800" i="1" u="sng" dirty="0" smtClean="0">
                <a:latin typeface="Arial" pitchFamily="34" charset="0"/>
                <a:cs typeface="Arial" pitchFamily="34" charset="0"/>
                <a:hlinkClick r:id="rId2"/>
              </a:rPr>
              <a:t>http</a:t>
            </a:r>
            <a:r>
              <a:rPr lang="en-US" sz="1800" i="1" u="sng" dirty="0">
                <a:latin typeface="Arial" pitchFamily="34" charset="0"/>
                <a:cs typeface="Arial" pitchFamily="34" charset="0"/>
                <a:hlinkClick r:id="rId2"/>
              </a:rPr>
              <a:t>://www.bulletin-officiel.developpement-durable.gouv.fr</a:t>
            </a:r>
            <a:r>
              <a:rPr lang="en-US" sz="1800" i="1" dirty="0">
                <a:latin typeface="Arial" pitchFamily="34" charset="0"/>
                <a:cs typeface="Arial" pitchFamily="34" charset="0"/>
              </a:rPr>
              <a:t> - </a:t>
            </a:r>
            <a:r>
              <a:rPr lang="en-US" sz="1800" dirty="0">
                <a:latin typeface="Arial" pitchFamily="34" charset="0"/>
                <a:cs typeface="Arial" pitchFamily="34" charset="0"/>
              </a:rPr>
              <a:t> </a:t>
            </a:r>
            <a:r>
              <a:rPr lang="en-US" sz="1800" i="1" dirty="0">
                <a:latin typeface="Arial" pitchFamily="34" charset="0"/>
                <a:cs typeface="Arial" pitchFamily="34" charset="0"/>
              </a:rPr>
              <a:t>09/12/2016</a:t>
            </a:r>
            <a:r>
              <a:rPr lang="fr-FR" sz="1800" i="1" dirty="0">
                <a:latin typeface="Arial" pitchFamily="34" charset="0"/>
                <a:cs typeface="Arial" pitchFamily="34" charset="0"/>
              </a:rPr>
              <a:t> - MEDDE</a:t>
            </a:r>
            <a:endParaRPr lang="fr-FR" sz="1800" dirty="0">
              <a:latin typeface="Arial" pitchFamily="34" charset="0"/>
              <a:cs typeface="Arial" pitchFamily="34" charset="0"/>
            </a:endParaRPr>
          </a:p>
          <a:p>
            <a:endParaRPr lang="fr-FR" dirty="0"/>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48</a:t>
            </a:fld>
            <a:endParaRPr lang="fr-F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417638"/>
          </a:xfrm>
        </p:spPr>
        <p:txBody>
          <a:bodyPr>
            <a:normAutofit/>
          </a:bodyPr>
          <a:lstStyle/>
          <a:p>
            <a:r>
              <a:rPr lang="fr-FR" sz="2800" b="1" dirty="0">
                <a:solidFill>
                  <a:srgbClr val="7030A0"/>
                </a:solidFill>
                <a:latin typeface="Arial" pitchFamily="34" charset="0"/>
                <a:cs typeface="Arial" pitchFamily="34" charset="0"/>
              </a:rPr>
              <a:t>Merci pour votre attention</a:t>
            </a:r>
          </a:p>
        </p:txBody>
      </p:sp>
      <p:sp>
        <p:nvSpPr>
          <p:cNvPr id="3" name="Espace réservé du contenu 2"/>
          <p:cNvSpPr>
            <a:spLocks noGrp="1"/>
          </p:cNvSpPr>
          <p:nvPr>
            <p:ph idx="1"/>
          </p:nvPr>
        </p:nvSpPr>
        <p:spPr/>
        <p:txBody>
          <a:bodyPr/>
          <a:lstStyle/>
          <a:p>
            <a:endParaRPr lang="fr-FR"/>
          </a:p>
        </p:txBody>
      </p:sp>
      <p:pic>
        <p:nvPicPr>
          <p:cNvPr id="4" name="Picture 2" descr="Afficher l'image d'origine"/>
          <p:cNvPicPr>
            <a:picLocks noChangeAspect="1" noChangeArrowheads="1"/>
          </p:cNvPicPr>
          <p:nvPr/>
        </p:nvPicPr>
        <p:blipFill>
          <a:blip r:embed="rId2"/>
          <a:srcRect/>
          <a:stretch>
            <a:fillRect/>
          </a:stretch>
        </p:blipFill>
        <p:spPr bwMode="auto">
          <a:xfrm>
            <a:off x="714348" y="1071545"/>
            <a:ext cx="8072494" cy="5572165"/>
          </a:xfrm>
          <a:prstGeom prst="rect">
            <a:avLst/>
          </a:prstGeom>
          <a:noFill/>
        </p:spPr>
      </p:pic>
      <p:sp>
        <p:nvSpPr>
          <p:cNvPr id="5" name="Espace réservé du numéro de diapositive 4"/>
          <p:cNvSpPr>
            <a:spLocks noGrp="1"/>
          </p:cNvSpPr>
          <p:nvPr>
            <p:ph type="sldNum" sz="quarter" idx="12"/>
          </p:nvPr>
        </p:nvSpPr>
        <p:spPr/>
        <p:txBody>
          <a:bodyPr/>
          <a:lstStyle/>
          <a:p>
            <a:fld id="{8F3721AF-F3C5-411A-9640-95C61F557F33}" type="slidenum">
              <a:rPr lang="fr-FR" smtClean="0"/>
              <a:pPr/>
              <a:t>49</a:t>
            </a:fld>
            <a:endParaRPr lang="fr-FR"/>
          </a:p>
        </p:txBody>
      </p:sp>
      <p:sp>
        <p:nvSpPr>
          <p:cNvPr id="6" name="Espace réservé du pied de page 5"/>
          <p:cNvSpPr>
            <a:spLocks noGrp="1"/>
          </p:cNvSpPr>
          <p:nvPr>
            <p:ph type="ftr" sz="quarter" idx="11"/>
          </p:nvPr>
        </p:nvSpPr>
        <p:spPr/>
        <p:txBody>
          <a:bodyPr/>
          <a:lstStyle/>
          <a:p>
            <a:r>
              <a:rPr lang="fr-FR" smtClean="0"/>
              <a:t>Claude Miqueu SOCLE OIEau 4.4.2017</a:t>
            </a:r>
            <a:endParaRPr lang="fr-F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628652" y="188640"/>
            <a:ext cx="7886700" cy="1584176"/>
          </a:xfrm>
        </p:spPr>
        <p:txBody>
          <a:bodyPr anchorCtr="1">
            <a:normAutofit/>
          </a:bodyPr>
          <a:lstStyle/>
          <a:p>
            <a:pPr lvl="0" algn="ctr"/>
            <a:r>
              <a:rPr lang="fr-FR" sz="2800" b="1" dirty="0">
                <a:solidFill>
                  <a:srgbClr val="7030A0"/>
                </a:solidFill>
                <a:latin typeface="Arial" pitchFamily="34"/>
                <a:cs typeface="Arial" pitchFamily="34"/>
              </a:rPr>
              <a:t>Le contenu</a:t>
            </a:r>
            <a:r>
              <a:rPr lang="fr-FR" sz="2700" b="1" dirty="0">
                <a:solidFill>
                  <a:srgbClr val="7030A0"/>
                </a:solidFill>
                <a:latin typeface="Arial" pitchFamily="34"/>
                <a:cs typeface="Arial" pitchFamily="34"/>
              </a:rPr>
              <a:t/>
            </a:r>
            <a:br>
              <a:rPr lang="fr-FR" sz="2700" b="1" dirty="0">
                <a:solidFill>
                  <a:srgbClr val="7030A0"/>
                </a:solidFill>
                <a:latin typeface="Arial" pitchFamily="34"/>
                <a:cs typeface="Arial" pitchFamily="34"/>
              </a:rPr>
            </a:br>
            <a:r>
              <a:rPr lang="fr-FR" sz="2300" b="1" dirty="0">
                <a:solidFill>
                  <a:srgbClr val="7030A0"/>
                </a:solidFill>
                <a:latin typeface="Arial" pitchFamily="34"/>
                <a:cs typeface="Arial" pitchFamily="34"/>
              </a:rPr>
              <a:t>Pédagogique et synthétique</a:t>
            </a:r>
            <a:r>
              <a:rPr lang="fr-FR" sz="2700" dirty="0">
                <a:solidFill>
                  <a:srgbClr val="7030A0"/>
                </a:solidFill>
              </a:rPr>
              <a:t/>
            </a:r>
            <a:br>
              <a:rPr lang="fr-FR" sz="2700" dirty="0">
                <a:solidFill>
                  <a:srgbClr val="7030A0"/>
                </a:solidFill>
              </a:rPr>
            </a:br>
            <a:endParaRPr lang="fr-FR" sz="2700" b="1" dirty="0">
              <a:solidFill>
                <a:srgbClr val="7030A0"/>
              </a:solidFill>
              <a:latin typeface="Arial" pitchFamily="34"/>
              <a:cs typeface="Arial" pitchFamily="34"/>
            </a:endParaRPr>
          </a:p>
        </p:txBody>
      </p:sp>
      <p:sp>
        <p:nvSpPr>
          <p:cNvPr id="3" name="Espace réservé du contenu 2"/>
          <p:cNvSpPr txBox="1">
            <a:spLocks noGrp="1"/>
          </p:cNvSpPr>
          <p:nvPr>
            <p:ph idx="4294967295"/>
          </p:nvPr>
        </p:nvSpPr>
        <p:spPr>
          <a:xfrm>
            <a:off x="428596" y="1556792"/>
            <a:ext cx="8286808" cy="5301207"/>
          </a:xfrm>
        </p:spPr>
        <p:txBody>
          <a:bodyPr>
            <a:normAutofit/>
          </a:bodyPr>
          <a:lstStyle/>
          <a:p>
            <a:pPr lvl="0">
              <a:lnSpc>
                <a:spcPct val="80000"/>
              </a:lnSpc>
            </a:pPr>
            <a:r>
              <a:rPr lang="fr-FR" sz="2800" b="1" dirty="0">
                <a:solidFill>
                  <a:srgbClr val="7030A0"/>
                </a:solidFill>
                <a:latin typeface="Arial" pitchFamily="34"/>
                <a:cs typeface="Arial" pitchFamily="34"/>
              </a:rPr>
              <a:t>Un descriptif – </a:t>
            </a:r>
            <a:r>
              <a:rPr lang="fr-FR" sz="2800" b="1" dirty="0">
                <a:solidFill>
                  <a:srgbClr val="C00000"/>
                </a:solidFill>
                <a:latin typeface="Arial" pitchFamily="34"/>
                <a:cs typeface="Arial" pitchFamily="34"/>
              </a:rPr>
              <a:t>L</a:t>
            </a:r>
            <a:r>
              <a:rPr lang="fr-FR" sz="2800" b="1" dirty="0" smtClean="0">
                <a:solidFill>
                  <a:srgbClr val="C00000"/>
                </a:solidFill>
                <a:latin typeface="Arial" pitchFamily="34"/>
                <a:cs typeface="Arial" pitchFamily="34"/>
              </a:rPr>
              <a:t>’état </a:t>
            </a:r>
            <a:r>
              <a:rPr lang="fr-FR" sz="2800" b="1" dirty="0">
                <a:solidFill>
                  <a:srgbClr val="C00000"/>
                </a:solidFill>
                <a:latin typeface="Arial" pitchFamily="34"/>
                <a:cs typeface="Arial" pitchFamily="34"/>
              </a:rPr>
              <a:t>des lieux</a:t>
            </a:r>
          </a:p>
          <a:p>
            <a:pPr lvl="0">
              <a:lnSpc>
                <a:spcPct val="80000"/>
              </a:lnSpc>
              <a:buNone/>
            </a:pPr>
            <a:r>
              <a:rPr lang="fr-FR" sz="2400" dirty="0">
                <a:latin typeface="Arial" pitchFamily="34"/>
                <a:cs typeface="Arial" pitchFamily="34"/>
              </a:rPr>
              <a:t>	</a:t>
            </a:r>
            <a:r>
              <a:rPr lang="fr-FR" sz="2000" dirty="0">
                <a:latin typeface="Arial" pitchFamily="34"/>
                <a:cs typeface="Arial" pitchFamily="34"/>
              </a:rPr>
              <a:t>De la répartition entre les collectivités et leurs groupements des compétences dans le domaine de l’eau.</a:t>
            </a:r>
          </a:p>
          <a:p>
            <a:pPr lvl="0">
              <a:lnSpc>
                <a:spcPct val="80000"/>
              </a:lnSpc>
              <a:buNone/>
            </a:pPr>
            <a:r>
              <a:rPr lang="fr-FR" sz="2000" dirty="0">
                <a:latin typeface="Arial" pitchFamily="34"/>
                <a:cs typeface="Arial" pitchFamily="34"/>
              </a:rPr>
              <a:t>		</a:t>
            </a:r>
            <a:r>
              <a:rPr lang="fr-FR" sz="2000" b="1" i="1" dirty="0">
                <a:solidFill>
                  <a:srgbClr val="7030A0"/>
                </a:solidFill>
                <a:latin typeface="Arial" pitchFamily="34"/>
                <a:cs typeface="Arial" pitchFamily="34"/>
              </a:rPr>
              <a:t>(Fin 2016 – début 2017 - En cours par les DREAL)</a:t>
            </a:r>
          </a:p>
          <a:p>
            <a:pPr lvl="0">
              <a:lnSpc>
                <a:spcPct val="80000"/>
              </a:lnSpc>
              <a:buNone/>
            </a:pPr>
            <a:endParaRPr lang="fr-FR" sz="2400" b="1" dirty="0">
              <a:solidFill>
                <a:srgbClr val="7030A0"/>
              </a:solidFill>
              <a:latin typeface="Arial" pitchFamily="34"/>
              <a:cs typeface="Arial" pitchFamily="34"/>
            </a:endParaRPr>
          </a:p>
          <a:p>
            <a:pPr lvl="0">
              <a:lnSpc>
                <a:spcPct val="80000"/>
              </a:lnSpc>
              <a:buNone/>
            </a:pPr>
            <a:endParaRPr lang="fr-FR" sz="2400" dirty="0">
              <a:latin typeface="Arial" pitchFamily="34"/>
              <a:cs typeface="Arial" pitchFamily="34"/>
            </a:endParaRPr>
          </a:p>
          <a:p>
            <a:pPr lvl="0">
              <a:lnSpc>
                <a:spcPct val="80000"/>
              </a:lnSpc>
            </a:pPr>
            <a:r>
              <a:rPr lang="fr-FR" sz="2800" b="1" dirty="0">
                <a:solidFill>
                  <a:srgbClr val="7030A0"/>
                </a:solidFill>
                <a:latin typeface="Arial" pitchFamily="34"/>
                <a:cs typeface="Arial" pitchFamily="34"/>
              </a:rPr>
              <a:t>Des propositions – </a:t>
            </a:r>
            <a:r>
              <a:rPr lang="fr-FR" sz="2800" b="1" dirty="0">
                <a:solidFill>
                  <a:srgbClr val="C00000"/>
                </a:solidFill>
                <a:latin typeface="Arial" pitchFamily="34"/>
                <a:cs typeface="Arial" pitchFamily="34"/>
              </a:rPr>
              <a:t>L</a:t>
            </a:r>
            <a:r>
              <a:rPr lang="fr-FR" sz="2800" b="1" dirty="0" smtClean="0">
                <a:solidFill>
                  <a:srgbClr val="C00000"/>
                </a:solidFill>
                <a:latin typeface="Arial" pitchFamily="34"/>
                <a:cs typeface="Arial" pitchFamily="34"/>
              </a:rPr>
              <a:t>a </a:t>
            </a:r>
            <a:r>
              <a:rPr lang="fr-FR" sz="2800" b="1" dirty="0">
                <a:solidFill>
                  <a:srgbClr val="C00000"/>
                </a:solidFill>
                <a:latin typeface="Arial" pitchFamily="34"/>
                <a:cs typeface="Arial" pitchFamily="34"/>
              </a:rPr>
              <a:t>stratégie</a:t>
            </a:r>
          </a:p>
          <a:p>
            <a:pPr lvl="0">
              <a:lnSpc>
                <a:spcPct val="80000"/>
              </a:lnSpc>
              <a:buNone/>
            </a:pPr>
            <a:r>
              <a:rPr lang="fr-FR" sz="2400" dirty="0">
                <a:latin typeface="Arial" pitchFamily="34"/>
                <a:cs typeface="Arial" pitchFamily="34"/>
              </a:rPr>
              <a:t>	</a:t>
            </a:r>
            <a:r>
              <a:rPr lang="fr-FR" sz="2000" b="1" dirty="0">
                <a:solidFill>
                  <a:srgbClr val="7030A0"/>
                </a:solidFill>
                <a:latin typeface="Arial" pitchFamily="34"/>
                <a:cs typeface="Arial" pitchFamily="34"/>
              </a:rPr>
              <a:t>d</a:t>
            </a:r>
            <a:r>
              <a:rPr lang="fr-FR" sz="2000" b="1" dirty="0" smtClean="0">
                <a:solidFill>
                  <a:srgbClr val="7030A0"/>
                </a:solidFill>
                <a:latin typeface="Arial" pitchFamily="34"/>
                <a:cs typeface="Arial" pitchFamily="34"/>
              </a:rPr>
              <a:t>’évolution </a:t>
            </a:r>
            <a:r>
              <a:rPr lang="fr-FR" sz="2000" b="1" dirty="0">
                <a:solidFill>
                  <a:srgbClr val="7030A0"/>
                </a:solidFill>
                <a:latin typeface="Arial" pitchFamily="34"/>
                <a:cs typeface="Arial" pitchFamily="34"/>
              </a:rPr>
              <a:t>des modalités de coopération entre collectivités</a:t>
            </a:r>
          </a:p>
          <a:p>
            <a:pPr lvl="1">
              <a:lnSpc>
                <a:spcPct val="80000"/>
              </a:lnSpc>
              <a:buNone/>
            </a:pPr>
            <a:r>
              <a:rPr lang="fr-FR" sz="2000" dirty="0">
                <a:latin typeface="Arial" pitchFamily="34"/>
                <a:cs typeface="Arial" pitchFamily="34"/>
              </a:rPr>
              <a:t>Sur les territoires à enjeux</a:t>
            </a:r>
          </a:p>
          <a:p>
            <a:pPr lvl="1">
              <a:lnSpc>
                <a:spcPct val="80000"/>
              </a:lnSpc>
              <a:buNone/>
            </a:pPr>
            <a:r>
              <a:rPr lang="fr-FR" sz="2000" dirty="0">
                <a:latin typeface="Arial" pitchFamily="34"/>
                <a:cs typeface="Arial" pitchFamily="34"/>
              </a:rPr>
              <a:t>	° Au vu d’une évaluation de la cohérence des périmètres</a:t>
            </a:r>
          </a:p>
          <a:p>
            <a:pPr lvl="1">
              <a:lnSpc>
                <a:spcPct val="80000"/>
              </a:lnSpc>
              <a:buNone/>
            </a:pPr>
            <a:r>
              <a:rPr lang="fr-FR" sz="2000" dirty="0">
                <a:latin typeface="Arial" pitchFamily="34"/>
                <a:cs typeface="Arial" pitchFamily="34"/>
              </a:rPr>
              <a:t>	° Au vu de l’exercice des groupements existants</a:t>
            </a:r>
          </a:p>
          <a:p>
            <a:pPr lvl="1">
              <a:lnSpc>
                <a:spcPct val="80000"/>
              </a:lnSpc>
            </a:pPr>
            <a:endParaRPr lang="fr-FR" dirty="0"/>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5</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3279675874"/>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457172" y="142853"/>
            <a:ext cx="8229090" cy="1017894"/>
          </a:xfrm>
        </p:spPr>
        <p:txBody>
          <a:bodyPr anchorCtr="1">
            <a:normAutofit fontScale="90000"/>
          </a:bodyPr>
          <a:lstStyle/>
          <a:p>
            <a:pPr lvl="0" algn="ctr"/>
            <a:r>
              <a:rPr lang="fr-FR" sz="3100" b="1" dirty="0">
                <a:solidFill>
                  <a:srgbClr val="7030A0"/>
                </a:solidFill>
                <a:latin typeface="Arial" pitchFamily="34"/>
                <a:cs typeface="Arial" pitchFamily="34"/>
              </a:rPr>
              <a:t>Le contenu de la première SOCLE 2017</a:t>
            </a:r>
            <a:br>
              <a:rPr lang="fr-FR" sz="3100" b="1" dirty="0">
                <a:solidFill>
                  <a:srgbClr val="7030A0"/>
                </a:solidFill>
                <a:latin typeface="Arial" pitchFamily="34"/>
                <a:cs typeface="Arial" pitchFamily="34"/>
              </a:rPr>
            </a:br>
            <a:r>
              <a:rPr lang="fr-FR" sz="1900" b="1" dirty="0">
                <a:solidFill>
                  <a:srgbClr val="7030A0"/>
                </a:solidFill>
                <a:latin typeface="Arial" pitchFamily="34"/>
                <a:cs typeface="Arial" pitchFamily="34"/>
              </a:rPr>
              <a:t>Pédagogique et synthétique</a:t>
            </a:r>
            <a:r>
              <a:rPr lang="fr-FR" sz="1900" dirty="0"/>
              <a:t/>
            </a:r>
            <a:br>
              <a:rPr lang="fr-FR" sz="1900" dirty="0"/>
            </a:br>
            <a:endParaRPr lang="fr-FR" sz="1900" dirty="0"/>
          </a:p>
        </p:txBody>
      </p:sp>
      <p:sp>
        <p:nvSpPr>
          <p:cNvPr id="3" name="Espace réservé du contenu 2"/>
          <p:cNvSpPr txBox="1">
            <a:spLocks noGrp="1"/>
          </p:cNvSpPr>
          <p:nvPr>
            <p:ph idx="4294967295"/>
          </p:nvPr>
        </p:nvSpPr>
        <p:spPr>
          <a:xfrm>
            <a:off x="424772" y="1290360"/>
            <a:ext cx="8290632" cy="4996160"/>
          </a:xfrm>
        </p:spPr>
        <p:txBody>
          <a:bodyPr>
            <a:normAutofit/>
          </a:bodyPr>
          <a:lstStyle/>
          <a:p>
            <a:pPr lvl="0"/>
            <a:r>
              <a:rPr lang="fr-FR" sz="2200" b="1" dirty="0">
                <a:latin typeface="Arial" pitchFamily="34"/>
                <a:cs typeface="Arial" pitchFamily="34"/>
              </a:rPr>
              <a:t>N’a pas vocation à être exhaustive</a:t>
            </a:r>
          </a:p>
          <a:p>
            <a:pPr lvl="0"/>
            <a:r>
              <a:rPr lang="fr-FR" sz="2200" b="1" dirty="0">
                <a:latin typeface="Arial" pitchFamily="34"/>
                <a:cs typeface="Arial" pitchFamily="34"/>
              </a:rPr>
              <a:t>Doit permettre d’organiser les débats</a:t>
            </a:r>
          </a:p>
          <a:p>
            <a:pPr lvl="0"/>
            <a:r>
              <a:rPr lang="fr-FR" sz="2200" b="1" dirty="0">
                <a:latin typeface="Arial" pitchFamily="34"/>
                <a:cs typeface="Arial" pitchFamily="34"/>
              </a:rPr>
              <a:t>Doit accompagner la mise en place de la GEMAPI</a:t>
            </a:r>
          </a:p>
          <a:p>
            <a:pPr lvl="0"/>
            <a:r>
              <a:rPr lang="fr-FR" sz="2200" b="1" dirty="0">
                <a:latin typeface="Arial" pitchFamily="34"/>
                <a:cs typeface="Arial" pitchFamily="34"/>
              </a:rPr>
              <a:t>Doit s’appuyer sur les outils </a:t>
            </a:r>
            <a:r>
              <a:rPr lang="fr-FR" sz="2200" b="1" dirty="0" smtClean="0">
                <a:latin typeface="Arial" pitchFamily="34"/>
                <a:cs typeface="Arial" pitchFamily="34"/>
              </a:rPr>
              <a:t>existants :</a:t>
            </a:r>
            <a:endParaRPr lang="fr-FR" sz="2200" b="1" dirty="0">
              <a:latin typeface="Arial" pitchFamily="34"/>
              <a:cs typeface="Arial" pitchFamily="34"/>
            </a:endParaRPr>
          </a:p>
          <a:p>
            <a:pPr lvl="1"/>
            <a:r>
              <a:rPr lang="fr-FR" sz="2200" dirty="0" smtClean="0">
                <a:latin typeface="Arial" pitchFamily="34"/>
                <a:cs typeface="Arial" pitchFamily="34"/>
              </a:rPr>
              <a:t>L’observatoire </a:t>
            </a:r>
            <a:r>
              <a:rPr lang="fr-FR" sz="2200" dirty="0">
                <a:latin typeface="Arial" pitchFamily="34"/>
                <a:cs typeface="Arial" pitchFamily="34"/>
              </a:rPr>
              <a:t>des services publics d’eau et d’assainissement; </a:t>
            </a:r>
            <a:r>
              <a:rPr lang="fr-FR" sz="2200" dirty="0">
                <a:latin typeface="Arial" pitchFamily="34"/>
                <a:cs typeface="Arial" pitchFamily="34"/>
                <a:hlinkClick r:id="rId2"/>
              </a:rPr>
              <a:t>www.services.eaufrance.fr</a:t>
            </a:r>
            <a:endParaRPr lang="fr-FR" sz="2200" dirty="0">
              <a:latin typeface="Arial" pitchFamily="34"/>
              <a:cs typeface="Arial" pitchFamily="34"/>
            </a:endParaRPr>
          </a:p>
          <a:p>
            <a:pPr lvl="1"/>
            <a:r>
              <a:rPr lang="fr-FR" sz="2200" dirty="0" smtClean="0">
                <a:latin typeface="Arial" pitchFamily="34"/>
                <a:cs typeface="Arial" pitchFamily="34"/>
              </a:rPr>
              <a:t>La base </a:t>
            </a:r>
            <a:r>
              <a:rPr lang="fr-FR" sz="2200" dirty="0">
                <a:latin typeface="Arial" pitchFamily="34"/>
                <a:cs typeface="Arial" pitchFamily="34"/>
              </a:rPr>
              <a:t>nationale sur l’intercommunalité; </a:t>
            </a:r>
            <a:r>
              <a:rPr lang="fr-FR" sz="2200" dirty="0">
                <a:latin typeface="Arial" pitchFamily="34"/>
                <a:cs typeface="Arial" pitchFamily="34"/>
                <a:hlinkClick r:id="rId3"/>
              </a:rPr>
              <a:t>www.banatic.interieur.gouv.fr</a:t>
            </a:r>
            <a:endParaRPr lang="fr-FR" sz="2200" dirty="0">
              <a:latin typeface="Arial" pitchFamily="34"/>
              <a:cs typeface="Arial" pitchFamily="34"/>
            </a:endParaRPr>
          </a:p>
          <a:p>
            <a:pPr lvl="1"/>
            <a:r>
              <a:rPr lang="fr-FR" sz="2200" dirty="0">
                <a:latin typeface="Arial" pitchFamily="34"/>
                <a:cs typeface="Arial" pitchFamily="34"/>
              </a:rPr>
              <a:t>Les nouveaux Schémas Départementaux de Coopération Intercommunale (SDCI au 1</a:t>
            </a:r>
            <a:r>
              <a:rPr lang="fr-FR" sz="2200" baseline="30000" dirty="0">
                <a:latin typeface="Arial" pitchFamily="34"/>
                <a:cs typeface="Arial" pitchFamily="34"/>
              </a:rPr>
              <a:t>er</a:t>
            </a:r>
            <a:r>
              <a:rPr lang="fr-FR" sz="2200" dirty="0">
                <a:latin typeface="Arial" pitchFamily="34"/>
                <a:cs typeface="Arial" pitchFamily="34"/>
              </a:rPr>
              <a:t> janvier 2017)</a:t>
            </a:r>
          </a:p>
          <a:p>
            <a:pPr lvl="1"/>
            <a:r>
              <a:rPr lang="fr-FR" sz="2200" dirty="0">
                <a:latin typeface="Arial" pitchFamily="34"/>
                <a:cs typeface="Arial" pitchFamily="34"/>
              </a:rPr>
              <a:t>Les travaux des Missions d’Appui Technique de Bassin (décret du 28 juillet 2014)</a:t>
            </a:r>
          </a:p>
          <a:p>
            <a:pPr marL="342896" lvl="1" indent="0">
              <a:buNone/>
            </a:pPr>
            <a:endParaRPr lang="fr-FR" sz="2200" dirty="0">
              <a:latin typeface="Arial" pitchFamily="34"/>
              <a:cs typeface="Arial" pitchFamily="34"/>
            </a:endParaRPr>
          </a:p>
          <a:p>
            <a:pPr lvl="1"/>
            <a:endParaRPr lang="fr-FR" b="1" dirty="0">
              <a:latin typeface="Arial" pitchFamily="34"/>
              <a:cs typeface="Arial" pitchFamily="34"/>
            </a:endParaRPr>
          </a:p>
          <a:p>
            <a:pPr lvl="0"/>
            <a:endParaRPr lang="fr-FR" b="1" dirty="0">
              <a:latin typeface="Arial" pitchFamily="34"/>
              <a:cs typeface="Arial" pitchFamily="34"/>
            </a:endParaRPr>
          </a:p>
          <a:p>
            <a:pPr lvl="0"/>
            <a:endParaRPr lang="fr-FR" b="1" dirty="0">
              <a:latin typeface="Arial" pitchFamily="34"/>
              <a:cs typeface="Arial" pitchFamily="34"/>
            </a:endParaRP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6</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1033614016"/>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457200" y="142852"/>
            <a:ext cx="8229600" cy="1143008"/>
          </a:xfrm>
        </p:spPr>
        <p:txBody>
          <a:bodyPr anchorCtr="1"/>
          <a:lstStyle/>
          <a:p>
            <a:pPr lvl="0" algn="ctr"/>
            <a:r>
              <a:rPr lang="fr-FR" sz="2800" b="1" dirty="0">
                <a:solidFill>
                  <a:srgbClr val="7030A0"/>
                </a:solidFill>
                <a:latin typeface="Arial" pitchFamily="34"/>
                <a:cs typeface="Arial" pitchFamily="34"/>
              </a:rPr>
              <a:t>Le contenu de la première SOCLE 2017</a:t>
            </a:r>
            <a:br>
              <a:rPr lang="fr-FR" sz="2800" b="1" dirty="0">
                <a:solidFill>
                  <a:srgbClr val="7030A0"/>
                </a:solidFill>
                <a:latin typeface="Arial" pitchFamily="34"/>
                <a:cs typeface="Arial" pitchFamily="34"/>
              </a:rPr>
            </a:br>
            <a:r>
              <a:rPr lang="fr-FR" sz="2400" b="1" dirty="0">
                <a:solidFill>
                  <a:srgbClr val="7030A0"/>
                </a:solidFill>
                <a:latin typeface="Arial" pitchFamily="34"/>
                <a:cs typeface="Arial" pitchFamily="34"/>
              </a:rPr>
              <a:t>Les priorités</a:t>
            </a:r>
            <a:endParaRPr lang="fr-FR" sz="2400" dirty="0">
              <a:solidFill>
                <a:srgbClr val="7030A0"/>
              </a:solidFill>
            </a:endParaRPr>
          </a:p>
        </p:txBody>
      </p:sp>
      <p:sp>
        <p:nvSpPr>
          <p:cNvPr id="3" name="Espace réservé du contenu 2"/>
          <p:cNvSpPr txBox="1">
            <a:spLocks noGrp="1"/>
          </p:cNvSpPr>
          <p:nvPr>
            <p:ph idx="4294967295"/>
          </p:nvPr>
        </p:nvSpPr>
        <p:spPr>
          <a:xfrm>
            <a:off x="308109" y="1214423"/>
            <a:ext cx="8550171" cy="5643578"/>
          </a:xfrm>
        </p:spPr>
        <p:txBody>
          <a:bodyPr>
            <a:normAutofit/>
          </a:bodyPr>
          <a:lstStyle/>
          <a:p>
            <a:pPr lvl="0">
              <a:buNone/>
            </a:pPr>
            <a:r>
              <a:rPr lang="fr-FR" sz="2800" b="1" dirty="0">
                <a:latin typeface="Arial" pitchFamily="34"/>
                <a:cs typeface="Arial" pitchFamily="34"/>
              </a:rPr>
              <a:t>L’organisation des collectivités </a:t>
            </a:r>
            <a:endParaRPr lang="fr-FR" sz="2800" dirty="0">
              <a:latin typeface="Arial" pitchFamily="34"/>
              <a:cs typeface="Arial" pitchFamily="34"/>
            </a:endParaRPr>
          </a:p>
          <a:p>
            <a:pPr marL="0" indent="0">
              <a:buNone/>
            </a:pPr>
            <a:endParaRPr lang="fr-FR" sz="2400" dirty="0">
              <a:latin typeface="Arial" pitchFamily="34"/>
              <a:cs typeface="Arial" pitchFamily="34"/>
            </a:endParaRPr>
          </a:p>
          <a:p>
            <a:pPr lvl="1">
              <a:buNone/>
            </a:pPr>
            <a:r>
              <a:rPr lang="fr-FR" sz="2400" b="1" dirty="0">
                <a:latin typeface="Arial" pitchFamily="34"/>
                <a:cs typeface="Arial" pitchFamily="34"/>
              </a:rPr>
              <a:t>De la compétence GEMAPI</a:t>
            </a:r>
            <a:r>
              <a:rPr lang="fr-FR" sz="2400" dirty="0">
                <a:latin typeface="Arial" pitchFamily="34"/>
                <a:cs typeface="Arial" pitchFamily="34"/>
              </a:rPr>
              <a:t> </a:t>
            </a:r>
          </a:p>
          <a:p>
            <a:pPr lvl="1">
              <a:buNone/>
            </a:pPr>
            <a:r>
              <a:rPr lang="fr-FR" sz="2400" dirty="0">
                <a:latin typeface="Arial" pitchFamily="34"/>
                <a:cs typeface="Arial" pitchFamily="34"/>
              </a:rPr>
              <a:t>	</a:t>
            </a:r>
            <a:r>
              <a:rPr lang="fr-FR" sz="2000" dirty="0">
                <a:latin typeface="Arial" pitchFamily="34"/>
                <a:cs typeface="Arial" pitchFamily="34"/>
              </a:rPr>
              <a:t>Dévolue au bloc communal au 1</a:t>
            </a:r>
            <a:r>
              <a:rPr lang="fr-FR" sz="2000" baseline="30000" dirty="0">
                <a:latin typeface="Arial" pitchFamily="34"/>
                <a:cs typeface="Arial" pitchFamily="34"/>
              </a:rPr>
              <a:t>er</a:t>
            </a:r>
            <a:r>
              <a:rPr lang="fr-FR" sz="2000" dirty="0">
                <a:latin typeface="Arial" pitchFamily="34"/>
                <a:cs typeface="Arial" pitchFamily="34"/>
              </a:rPr>
              <a:t> janvier 2018 </a:t>
            </a:r>
            <a:r>
              <a:rPr lang="fr-FR" sz="1400" b="1" i="1" dirty="0" smtClean="0">
                <a:solidFill>
                  <a:srgbClr val="C00000"/>
                </a:solidFill>
                <a:latin typeface="Arial" pitchFamily="34"/>
                <a:cs typeface="Arial" pitchFamily="34"/>
              </a:rPr>
              <a:t>(1)</a:t>
            </a:r>
            <a:endParaRPr lang="fr-FR" sz="1400" b="1" i="1" dirty="0">
              <a:solidFill>
                <a:srgbClr val="C00000"/>
              </a:solidFill>
              <a:latin typeface="Arial" pitchFamily="34"/>
              <a:cs typeface="Arial" pitchFamily="34"/>
            </a:endParaRPr>
          </a:p>
          <a:p>
            <a:pPr lvl="1">
              <a:buNone/>
            </a:pPr>
            <a:r>
              <a:rPr lang="fr-FR" sz="2000" i="1" dirty="0">
                <a:latin typeface="Arial" pitchFamily="34"/>
                <a:cs typeface="Arial" pitchFamily="34"/>
              </a:rPr>
              <a:t>	</a:t>
            </a:r>
            <a:r>
              <a:rPr lang="fr-FR" sz="2000" dirty="0">
                <a:latin typeface="Arial" pitchFamily="34"/>
                <a:cs typeface="Arial" pitchFamily="34"/>
              </a:rPr>
              <a:t>Priorité aux territoires à enjeux identifiés dans le SDAGE</a:t>
            </a:r>
          </a:p>
          <a:p>
            <a:pPr lvl="1">
              <a:buNone/>
            </a:pPr>
            <a:endParaRPr lang="fr-FR" sz="2000" dirty="0">
              <a:latin typeface="Arial" pitchFamily="34"/>
              <a:cs typeface="Arial" pitchFamily="34"/>
            </a:endParaRPr>
          </a:p>
          <a:p>
            <a:pPr lvl="1">
              <a:buNone/>
            </a:pPr>
            <a:r>
              <a:rPr lang="fr-FR" sz="2400" b="1" dirty="0">
                <a:latin typeface="Arial" pitchFamily="34"/>
                <a:cs typeface="Arial" pitchFamily="34"/>
              </a:rPr>
              <a:t>Des compétences en eau potable et assainissement</a:t>
            </a:r>
            <a:endParaRPr lang="fr-FR" sz="2400" dirty="0">
              <a:latin typeface="Arial" pitchFamily="34"/>
              <a:cs typeface="Arial" pitchFamily="34"/>
            </a:endParaRPr>
          </a:p>
          <a:p>
            <a:pPr lvl="1">
              <a:buNone/>
            </a:pPr>
            <a:r>
              <a:rPr lang="fr-FR" sz="2400" dirty="0">
                <a:latin typeface="Arial" pitchFamily="34"/>
                <a:cs typeface="Arial" pitchFamily="34"/>
              </a:rPr>
              <a:t>	</a:t>
            </a:r>
            <a:r>
              <a:rPr lang="fr-FR" sz="2000" dirty="0">
                <a:latin typeface="Arial" pitchFamily="34"/>
                <a:cs typeface="Arial" pitchFamily="34"/>
              </a:rPr>
              <a:t>En anticipant le transfert aux EPCI à fiscalité propre au 1 er janvier </a:t>
            </a:r>
            <a:r>
              <a:rPr lang="fr-FR" sz="2000" dirty="0" smtClean="0">
                <a:latin typeface="Arial" pitchFamily="34"/>
                <a:cs typeface="Arial" pitchFamily="34"/>
              </a:rPr>
              <a:t>2020 </a:t>
            </a:r>
            <a:r>
              <a:rPr lang="fr-FR" sz="1400" b="1" i="1" dirty="0" smtClean="0">
                <a:solidFill>
                  <a:srgbClr val="C00000"/>
                </a:solidFill>
                <a:latin typeface="Arial" pitchFamily="34"/>
                <a:cs typeface="Arial" pitchFamily="34"/>
              </a:rPr>
              <a:t>(1)</a:t>
            </a:r>
            <a:endParaRPr lang="fr-FR" sz="1400" b="1" i="1" dirty="0">
              <a:solidFill>
                <a:srgbClr val="C00000"/>
              </a:solidFill>
              <a:latin typeface="Arial" pitchFamily="34"/>
              <a:cs typeface="Arial" pitchFamily="34"/>
            </a:endParaRPr>
          </a:p>
          <a:p>
            <a:pPr lvl="1">
              <a:buNone/>
            </a:pPr>
            <a:r>
              <a:rPr lang="fr-FR" sz="2400" dirty="0">
                <a:latin typeface="Arial" pitchFamily="34"/>
                <a:cs typeface="Arial" pitchFamily="34"/>
              </a:rPr>
              <a:t>		</a:t>
            </a:r>
            <a:r>
              <a:rPr lang="fr-FR" sz="1500" b="1" i="1" dirty="0">
                <a:solidFill>
                  <a:srgbClr val="C00000"/>
                </a:solidFill>
                <a:latin typeface="Arial" pitchFamily="34"/>
                <a:cs typeface="Arial" pitchFamily="34"/>
              </a:rPr>
              <a:t>(</a:t>
            </a:r>
            <a:r>
              <a:rPr lang="fr-FR" sz="1500" b="1" i="1" dirty="0" err="1">
                <a:solidFill>
                  <a:srgbClr val="C00000"/>
                </a:solidFill>
                <a:latin typeface="Arial" pitchFamily="34"/>
                <a:cs typeface="Arial" pitchFamily="34"/>
              </a:rPr>
              <a:t>cf</a:t>
            </a:r>
            <a:r>
              <a:rPr lang="fr-FR" sz="1500" b="1" i="1" dirty="0">
                <a:solidFill>
                  <a:srgbClr val="C00000"/>
                </a:solidFill>
                <a:latin typeface="Arial" pitchFamily="34"/>
                <a:cs typeface="Arial" pitchFamily="34"/>
              </a:rPr>
              <a:t>, commentaires in fine – l’actualité politique</a:t>
            </a:r>
            <a:r>
              <a:rPr lang="fr-FR" sz="1500" b="1" i="1" dirty="0" smtClean="0">
                <a:solidFill>
                  <a:srgbClr val="C00000"/>
                </a:solidFill>
                <a:latin typeface="Arial" pitchFamily="34"/>
                <a:cs typeface="Arial" pitchFamily="34"/>
              </a:rPr>
              <a:t>)</a:t>
            </a:r>
          </a:p>
          <a:p>
            <a:pPr lvl="1">
              <a:buNone/>
            </a:pPr>
            <a:r>
              <a:rPr lang="fr-FR" sz="1500" b="1" i="1" dirty="0" smtClean="0">
                <a:solidFill>
                  <a:srgbClr val="C00000"/>
                </a:solidFill>
                <a:latin typeface="Arial" pitchFamily="34"/>
                <a:cs typeface="Arial" pitchFamily="34"/>
              </a:rPr>
              <a:t>(1)</a:t>
            </a:r>
            <a:r>
              <a:rPr lang="fr-FR" sz="1600" dirty="0" smtClean="0"/>
              <a:t> </a:t>
            </a:r>
            <a:r>
              <a:rPr lang="fr-FR" sz="1300" i="1" dirty="0" smtClean="0">
                <a:latin typeface="Arial" pitchFamily="34" charset="0"/>
                <a:cs typeface="Arial" pitchFamily="34" charset="0"/>
              </a:rPr>
              <a:t>Une proposition de loi a été adoptée en première lecture le 23 février 2017 au Sénat</a:t>
            </a:r>
            <a:endParaRPr lang="fr-FR" sz="1300" i="1" dirty="0">
              <a:latin typeface="Arial" pitchFamily="34" charset="0"/>
              <a:cs typeface="Arial" pitchFamily="34" charset="0"/>
            </a:endParaRPr>
          </a:p>
          <a:p>
            <a:pPr marL="342896" lvl="1" indent="0" algn="r">
              <a:buNone/>
            </a:pPr>
            <a:r>
              <a:rPr lang="fr-FR" sz="1200" b="1" i="1" dirty="0">
                <a:latin typeface="Arial" pitchFamily="34"/>
                <a:cs typeface="Arial" pitchFamily="34"/>
              </a:rPr>
              <a:t>GEMAPI : Gestion des Milieux Aquatiques et de Prévention des Inondations</a:t>
            </a:r>
          </a:p>
          <a:p>
            <a:pPr marL="342896" lvl="1" indent="0" algn="r">
              <a:buNone/>
            </a:pPr>
            <a:r>
              <a:rPr lang="fr-FR" sz="1200" b="1" i="1" dirty="0">
                <a:latin typeface="Arial" pitchFamily="34"/>
                <a:cs typeface="Arial" pitchFamily="34"/>
              </a:rPr>
              <a:t>EPCI : Etablissement Public de Coopération Intercommunale</a:t>
            </a: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7</a:t>
            </a:fld>
            <a:endParaRPr lang="fr-FR" dirty="0"/>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1335276648"/>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0"/>
            <a:ext cx="8715436" cy="1214422"/>
          </a:xfrm>
        </p:spPr>
        <p:txBody>
          <a:bodyPr>
            <a:normAutofit fontScale="90000"/>
          </a:bodyPr>
          <a:lstStyle/>
          <a:p>
            <a:r>
              <a:rPr lang="fr-FR" sz="2000" b="1" i="1" dirty="0" smtClean="0">
                <a:solidFill>
                  <a:srgbClr val="C00000"/>
                </a:solidFill>
                <a:latin typeface="Arial" pitchFamily="34" charset="0"/>
                <a:cs typeface="Arial" pitchFamily="34" charset="0"/>
              </a:rPr>
              <a:t>Un préalable : </a:t>
            </a:r>
            <a:r>
              <a:rPr lang="fr-FR" sz="2000" b="1" i="1" dirty="0" smtClean="0">
                <a:latin typeface="Arial" pitchFamily="34" charset="0"/>
                <a:cs typeface="Arial" pitchFamily="34" charset="0"/>
              </a:rPr>
              <a:t>Toujours décider à droit constant </a:t>
            </a:r>
            <a:r>
              <a:rPr lang="fr-FR" sz="1600" b="1" i="1" dirty="0" smtClean="0">
                <a:latin typeface="Arial" pitchFamily="34" charset="0"/>
                <a:cs typeface="Arial" pitchFamily="34" charset="0"/>
              </a:rPr>
              <a:t>(lois, </a:t>
            </a:r>
            <a:r>
              <a:rPr lang="fr-FR" sz="1600" b="1" i="1" dirty="0" err="1" smtClean="0">
                <a:latin typeface="Arial" pitchFamily="34" charset="0"/>
                <a:cs typeface="Arial" pitchFamily="34" charset="0"/>
              </a:rPr>
              <a:t>NOTRe</a:t>
            </a:r>
            <a:r>
              <a:rPr lang="fr-FR" sz="1600" b="1" i="1" dirty="0" smtClean="0">
                <a:latin typeface="Arial" pitchFamily="34" charset="0"/>
                <a:cs typeface="Arial" pitchFamily="34" charset="0"/>
              </a:rPr>
              <a:t>, MAPTAM, </a:t>
            </a:r>
            <a:r>
              <a:rPr lang="fr-FR" sz="1600" b="1" i="1" dirty="0" err="1" smtClean="0">
                <a:latin typeface="Arial" pitchFamily="34" charset="0"/>
                <a:cs typeface="Arial" pitchFamily="34" charset="0"/>
              </a:rPr>
              <a:t>Biodiv</a:t>
            </a:r>
            <a:r>
              <a:rPr lang="fr-FR" sz="1600" b="1" i="1" dirty="0" smtClean="0">
                <a:latin typeface="Arial" pitchFamily="34" charset="0"/>
                <a:cs typeface="Arial" pitchFamily="34" charset="0"/>
              </a:rPr>
              <a:t>…)</a:t>
            </a:r>
            <a:r>
              <a:rPr lang="fr-FR" sz="2000" b="1" i="1" dirty="0" smtClean="0">
                <a:solidFill>
                  <a:srgbClr val="C00000"/>
                </a:solidFill>
                <a:latin typeface="Arial" pitchFamily="34" charset="0"/>
                <a:cs typeface="Arial" pitchFamily="34" charset="0"/>
              </a:rPr>
              <a:t/>
            </a:r>
            <a:br>
              <a:rPr lang="fr-FR" sz="2000" b="1" i="1" dirty="0" smtClean="0">
                <a:solidFill>
                  <a:srgbClr val="C00000"/>
                </a:solidFill>
                <a:latin typeface="Arial" pitchFamily="34" charset="0"/>
                <a:cs typeface="Arial" pitchFamily="34" charset="0"/>
              </a:rPr>
            </a:br>
            <a:r>
              <a:rPr lang="fr-FR" sz="1800" b="1" i="1" dirty="0" smtClean="0">
                <a:solidFill>
                  <a:srgbClr val="C00000"/>
                </a:solidFill>
                <a:latin typeface="Arial" pitchFamily="34" charset="0"/>
                <a:cs typeface="Arial" pitchFamily="34" charset="0"/>
              </a:rPr>
              <a:t>Pourtant, une nécessaire veille juridique et politique, en période électorale.</a:t>
            </a:r>
            <a:br>
              <a:rPr lang="fr-FR" sz="1800" b="1" i="1" dirty="0" smtClean="0">
                <a:solidFill>
                  <a:srgbClr val="C00000"/>
                </a:solidFill>
                <a:latin typeface="Arial" pitchFamily="34" charset="0"/>
                <a:cs typeface="Arial" pitchFamily="34" charset="0"/>
              </a:rPr>
            </a:br>
            <a:r>
              <a:rPr lang="fr-FR" sz="1300" b="1" i="1" dirty="0" smtClean="0">
                <a:latin typeface="Arial" pitchFamily="34" charset="0"/>
                <a:cs typeface="Arial" pitchFamily="34" charset="0"/>
              </a:rPr>
              <a:t>La proposition de loi adoptée en première lecture le </a:t>
            </a:r>
            <a:r>
              <a:rPr lang="fr-FR" sz="1300" b="1" i="1" u="sng" dirty="0" smtClean="0">
                <a:latin typeface="Arial" pitchFamily="34" charset="0"/>
                <a:cs typeface="Arial" pitchFamily="34" charset="0"/>
              </a:rPr>
              <a:t>23 février 2017 </a:t>
            </a:r>
            <a:r>
              <a:rPr lang="fr-FR" sz="1300" b="1" i="1" dirty="0" smtClean="0">
                <a:latin typeface="Arial" pitchFamily="34" charset="0"/>
                <a:cs typeface="Arial" pitchFamily="34" charset="0"/>
              </a:rPr>
              <a:t>au Sénat</a:t>
            </a:r>
            <a:r>
              <a:rPr lang="fr-FR" sz="1600" b="1" i="1" dirty="0" smtClean="0">
                <a:latin typeface="Arial" pitchFamily="34" charset="0"/>
                <a:cs typeface="Arial" pitchFamily="34" charset="0"/>
              </a:rPr>
              <a:t/>
            </a:r>
            <a:br>
              <a:rPr lang="fr-FR" sz="1600" b="1" i="1" dirty="0" smtClean="0">
                <a:latin typeface="Arial" pitchFamily="34" charset="0"/>
                <a:cs typeface="Arial" pitchFamily="34" charset="0"/>
              </a:rPr>
            </a:br>
            <a:r>
              <a:rPr lang="fr-FR" sz="1200" i="1" dirty="0" smtClean="0">
                <a:latin typeface="Arial" pitchFamily="34" charset="0"/>
                <a:cs typeface="Arial" pitchFamily="34" charset="0"/>
              </a:rPr>
              <a:t>Obligatoirement transmise selon la procédure parlementaire à l’Assemblée Nationale, issue des élections législatives de juin 2017</a:t>
            </a:r>
            <a:endParaRPr lang="fr-FR" sz="1200" dirty="0"/>
          </a:p>
        </p:txBody>
      </p:sp>
      <p:sp>
        <p:nvSpPr>
          <p:cNvPr id="3" name="Espace réservé du contenu 2"/>
          <p:cNvSpPr>
            <a:spLocks noGrp="1"/>
          </p:cNvSpPr>
          <p:nvPr>
            <p:ph idx="1"/>
          </p:nvPr>
        </p:nvSpPr>
        <p:spPr>
          <a:xfrm>
            <a:off x="214282" y="1142984"/>
            <a:ext cx="8572560" cy="5500726"/>
          </a:xfrm>
        </p:spPr>
        <p:txBody>
          <a:bodyPr>
            <a:noAutofit/>
          </a:bodyPr>
          <a:lstStyle/>
          <a:p>
            <a:pPr algn="just">
              <a:buNone/>
            </a:pPr>
            <a:r>
              <a:rPr lang="fr-FR" sz="1400" dirty="0" smtClean="0">
                <a:latin typeface="Arial" pitchFamily="34" charset="0"/>
                <a:cs typeface="Arial" pitchFamily="34" charset="0"/>
              </a:rPr>
              <a:t>Les sénateurs ont voté le 23 février dernier, en première lecture, une proposition de loi (</a:t>
            </a:r>
            <a:r>
              <a:rPr lang="fr-FR" sz="1400" dirty="0" err="1" smtClean="0">
                <a:latin typeface="Arial" pitchFamily="34" charset="0"/>
                <a:cs typeface="Arial" pitchFamily="34" charset="0"/>
              </a:rPr>
              <a:t>Darnaud</a:t>
            </a:r>
            <a:r>
              <a:rPr lang="fr-FR" sz="1400" dirty="0" smtClean="0">
                <a:latin typeface="Arial" pitchFamily="34" charset="0"/>
                <a:cs typeface="Arial" pitchFamily="34" charset="0"/>
              </a:rPr>
              <a:t>, </a:t>
            </a:r>
            <a:r>
              <a:rPr lang="fr-FR" sz="1400" dirty="0" err="1" smtClean="0">
                <a:latin typeface="Arial" pitchFamily="34" charset="0"/>
                <a:cs typeface="Arial" pitchFamily="34" charset="0"/>
              </a:rPr>
              <a:t>Retailleau</a:t>
            </a:r>
            <a:r>
              <a:rPr lang="fr-FR" sz="1400" dirty="0" smtClean="0">
                <a:latin typeface="Arial" pitchFamily="34" charset="0"/>
                <a:cs typeface="Arial" pitchFamily="34" charset="0"/>
              </a:rPr>
              <a:t>…). </a:t>
            </a:r>
            <a:r>
              <a:rPr lang="fr-FR" sz="1400" b="1" dirty="0" smtClean="0">
                <a:latin typeface="Arial" pitchFamily="34" charset="0"/>
                <a:cs typeface="Arial" pitchFamily="34" charset="0"/>
              </a:rPr>
              <a:t>Elle remet en cause le transfert obligatoire des compétences GEMAPI, eau, assainissement aux EPCI à FP </a:t>
            </a:r>
            <a:r>
              <a:rPr lang="fr-FR" sz="1400" dirty="0" smtClean="0">
                <a:latin typeface="Arial" pitchFamily="34" charset="0"/>
                <a:cs typeface="Arial" pitchFamily="34" charset="0"/>
              </a:rPr>
              <a:t>et vise à maintenir ces compétences </a:t>
            </a:r>
            <a:r>
              <a:rPr lang="fr-FR" sz="1400" b="1" u="sng" dirty="0" smtClean="0">
                <a:latin typeface="Arial" pitchFamily="34" charset="0"/>
                <a:cs typeface="Arial" pitchFamily="34" charset="0"/>
              </a:rPr>
              <a:t>mais optionnelles </a:t>
            </a:r>
            <a:r>
              <a:rPr lang="fr-FR" sz="1400" dirty="0" smtClean="0">
                <a:latin typeface="Arial" pitchFamily="34" charset="0"/>
                <a:cs typeface="Arial" pitchFamily="34" charset="0"/>
              </a:rPr>
              <a:t>afin :</a:t>
            </a:r>
          </a:p>
          <a:p>
            <a:pPr algn="just">
              <a:buNone/>
            </a:pPr>
            <a:r>
              <a:rPr lang="fr-FR" sz="1400" b="1" i="1" dirty="0" smtClean="0">
                <a:latin typeface="Arial" pitchFamily="34" charset="0"/>
                <a:cs typeface="Arial" pitchFamily="34" charset="0"/>
              </a:rPr>
              <a:t>	-  </a:t>
            </a:r>
            <a:r>
              <a:rPr lang="fr-FR" sz="1400" i="1" dirty="0" smtClean="0">
                <a:latin typeface="Arial" pitchFamily="34" charset="0"/>
                <a:cs typeface="Arial" pitchFamily="34" charset="0"/>
              </a:rPr>
              <a:t>« …de conforter la commune comme cellule de base de la démocratie locale… » </a:t>
            </a:r>
          </a:p>
          <a:p>
            <a:pPr algn="just">
              <a:buNone/>
            </a:pPr>
            <a:r>
              <a:rPr lang="fr-FR" sz="1400" i="1" dirty="0" smtClean="0">
                <a:latin typeface="Arial" pitchFamily="34" charset="0"/>
                <a:cs typeface="Arial" pitchFamily="34" charset="0"/>
              </a:rPr>
              <a:t>	- « …de passer outre les difficultés que rencontrent les collectivités et les établissements publics dans la mise en œuvre de ce transfert de compétences… ». </a:t>
            </a:r>
          </a:p>
          <a:p>
            <a:pPr algn="just">
              <a:buNone/>
            </a:pPr>
            <a:r>
              <a:rPr lang="fr-FR" sz="1400" b="1" dirty="0" smtClean="0">
                <a:latin typeface="Arial" pitchFamily="34" charset="0"/>
                <a:cs typeface="Arial" pitchFamily="34" charset="0"/>
              </a:rPr>
              <a:t>Autres arguments dans le débat : </a:t>
            </a:r>
          </a:p>
          <a:p>
            <a:pPr algn="just">
              <a:buNone/>
            </a:pPr>
            <a:r>
              <a:rPr lang="fr-FR" sz="1400" i="1" dirty="0" smtClean="0">
                <a:latin typeface="Arial" pitchFamily="34" charset="0"/>
                <a:cs typeface="Arial" pitchFamily="34" charset="0"/>
              </a:rPr>
              <a:t>	- « …Il serait en effet peu opportun de retirer à des syndicats cette compétence, au profit d'une intercommunalité n'ayant aucun savoir-faire en matière de gestion de l'eau et d'assainissement ne présentant parfois aucune cohérence en termes de périmètre… » </a:t>
            </a:r>
            <a:endParaRPr lang="fr-FR" sz="1400" dirty="0" smtClean="0">
              <a:latin typeface="Arial" pitchFamily="34" charset="0"/>
              <a:cs typeface="Arial" pitchFamily="34" charset="0"/>
            </a:endParaRPr>
          </a:p>
          <a:p>
            <a:pPr>
              <a:buNone/>
            </a:pPr>
            <a:r>
              <a:rPr lang="fr-FR" sz="1400" dirty="0" smtClean="0">
                <a:latin typeface="Arial" pitchFamily="34" charset="0"/>
                <a:cs typeface="Arial" pitchFamily="34" charset="0"/>
              </a:rPr>
              <a:t> 	- </a:t>
            </a:r>
            <a:r>
              <a:rPr lang="fr-FR" sz="1400" i="1" dirty="0" smtClean="0">
                <a:latin typeface="Arial" pitchFamily="34" charset="0"/>
                <a:cs typeface="Arial" pitchFamily="34" charset="0"/>
              </a:rPr>
              <a:t>«  …l'objet de cette proposition de loi est de permettre aux acteurs locaux de bénéficier de </a:t>
            </a:r>
            <a:r>
              <a:rPr lang="fr-FR" sz="1400" b="1" i="1" dirty="0" smtClean="0">
                <a:latin typeface="Arial" pitchFamily="34" charset="0"/>
                <a:cs typeface="Arial" pitchFamily="34" charset="0"/>
              </a:rPr>
              <a:t>plus de temps et de plus de flexibilité dans l'exercice complexe de ces compétences</a:t>
            </a:r>
            <a:r>
              <a:rPr lang="fr-FR" sz="1400" i="1" dirty="0" smtClean="0">
                <a:latin typeface="Arial" pitchFamily="34" charset="0"/>
                <a:cs typeface="Arial" pitchFamily="34" charset="0"/>
              </a:rPr>
              <a:t>, notamment en zone rurale ou de peuplement irrégulier »</a:t>
            </a:r>
            <a:endParaRPr lang="fr-FR" sz="1400" dirty="0" smtClean="0">
              <a:latin typeface="Arial" pitchFamily="34" charset="0"/>
              <a:cs typeface="Arial" pitchFamily="34" charset="0"/>
            </a:endParaRPr>
          </a:p>
          <a:p>
            <a:pPr algn="just">
              <a:buNone/>
            </a:pPr>
            <a:r>
              <a:rPr lang="fr-FR" sz="1400" dirty="0" smtClean="0">
                <a:latin typeface="Arial" pitchFamily="34" charset="0"/>
                <a:cs typeface="Arial" pitchFamily="34" charset="0"/>
              </a:rPr>
              <a:t>Le contenu de cette proposition de loi, est élargi aux communautés d'agglomération, aux métropoles </a:t>
            </a:r>
            <a:r>
              <a:rPr lang="fr-FR" sz="1400" b="1" i="1" dirty="0" smtClean="0">
                <a:latin typeface="Arial" pitchFamily="34" charset="0"/>
                <a:cs typeface="Arial" pitchFamily="34" charset="0"/>
              </a:rPr>
              <a:t>« …dans les cas où cette solution apparaît la plus satisfaisante …».</a:t>
            </a:r>
          </a:p>
          <a:p>
            <a:pPr algn="just">
              <a:buNone/>
            </a:pPr>
            <a:r>
              <a:rPr lang="fr-FR" sz="1400" b="1" dirty="0" smtClean="0">
                <a:latin typeface="Arial" pitchFamily="34" charset="0"/>
                <a:cs typeface="Arial" pitchFamily="34" charset="0"/>
              </a:rPr>
              <a:t>Nouveau seuil </a:t>
            </a:r>
            <a:r>
              <a:rPr lang="fr-FR" sz="1400" dirty="0" smtClean="0">
                <a:latin typeface="Arial" pitchFamily="34" charset="0"/>
                <a:cs typeface="Arial" pitchFamily="34" charset="0"/>
              </a:rPr>
              <a:t>à partir duquel les nouvelles intercommunalités devront équilibrer leurs budgets annexes eau et assainissement par les seules redevances des usagers rehaussé de </a:t>
            </a:r>
            <a:r>
              <a:rPr lang="fr-FR" sz="1400" b="1" dirty="0" smtClean="0">
                <a:latin typeface="Arial" pitchFamily="34" charset="0"/>
                <a:cs typeface="Arial" pitchFamily="34" charset="0"/>
              </a:rPr>
              <a:t>3000 à 5000 habitants</a:t>
            </a:r>
            <a:r>
              <a:rPr lang="fr-FR" sz="1400" dirty="0" smtClean="0">
                <a:latin typeface="Arial" pitchFamily="34" charset="0"/>
                <a:cs typeface="Arial" pitchFamily="34" charset="0"/>
              </a:rPr>
              <a:t>. </a:t>
            </a:r>
          </a:p>
          <a:p>
            <a:pPr algn="just">
              <a:buNone/>
            </a:pPr>
            <a:r>
              <a:rPr lang="fr-FR" sz="1400" b="1" dirty="0" smtClean="0">
                <a:latin typeface="Arial" pitchFamily="34" charset="0"/>
                <a:cs typeface="Arial" pitchFamily="34" charset="0"/>
              </a:rPr>
              <a:t>Séparation des compétences « eaux pluviales / assainissement » </a:t>
            </a:r>
            <a:r>
              <a:rPr lang="fr-FR" sz="1400" dirty="0" smtClean="0">
                <a:latin typeface="Arial" pitchFamily="34" charset="0"/>
                <a:cs typeface="Arial" pitchFamily="34" charset="0"/>
              </a:rPr>
              <a:t>: </a:t>
            </a:r>
            <a:r>
              <a:rPr lang="fr-FR" sz="1400" i="1" dirty="0" smtClean="0">
                <a:latin typeface="Arial" pitchFamily="34" charset="0"/>
                <a:cs typeface="Arial" pitchFamily="34" charset="0"/>
              </a:rPr>
              <a:t>« …il est plus logique de rattacher la compétence eaux pluviales à la compétence </a:t>
            </a:r>
            <a:r>
              <a:rPr lang="fr-FR" sz="1400" i="1" dirty="0" err="1" smtClean="0">
                <a:latin typeface="Arial" pitchFamily="34" charset="0"/>
                <a:cs typeface="Arial" pitchFamily="34" charset="0"/>
              </a:rPr>
              <a:t>Gemapi</a:t>
            </a:r>
            <a:r>
              <a:rPr lang="fr-FR" sz="1400" i="1" dirty="0" smtClean="0">
                <a:latin typeface="Arial" pitchFamily="34" charset="0"/>
                <a:cs typeface="Arial" pitchFamily="34" charset="0"/>
              </a:rPr>
              <a:t> plutôt qu'à l'assainissement collectif… ». </a:t>
            </a:r>
          </a:p>
          <a:p>
            <a:pPr algn="ctr">
              <a:buNone/>
            </a:pPr>
            <a:r>
              <a:rPr lang="fr-FR" sz="1800" b="1" i="1" dirty="0" smtClean="0">
                <a:solidFill>
                  <a:srgbClr val="C00000"/>
                </a:solidFill>
                <a:latin typeface="Arial" pitchFamily="34" charset="0"/>
                <a:cs typeface="Arial" pitchFamily="34" charset="0"/>
              </a:rPr>
              <a:t>A SUIVRE ! </a:t>
            </a:r>
            <a:r>
              <a:rPr lang="fr-FR" sz="1400" i="1" dirty="0" smtClean="0">
                <a:solidFill>
                  <a:srgbClr val="C00000"/>
                </a:solidFill>
                <a:latin typeface="Arial" pitchFamily="34" charset="0"/>
                <a:cs typeface="Arial" pitchFamily="34" charset="0"/>
              </a:rPr>
              <a:t>Mais …pour «</a:t>
            </a:r>
            <a:r>
              <a:rPr lang="fr-FR" sz="1400" b="1" i="1" dirty="0" smtClean="0">
                <a:solidFill>
                  <a:srgbClr val="C00000"/>
                </a:solidFill>
                <a:latin typeface="Arial" pitchFamily="34" charset="0"/>
                <a:cs typeface="Arial" pitchFamily="34" charset="0"/>
              </a:rPr>
              <a:t> </a:t>
            </a:r>
            <a:r>
              <a:rPr lang="fr-FR" sz="1400" i="1" dirty="0" smtClean="0">
                <a:solidFill>
                  <a:srgbClr val="C00000"/>
                </a:solidFill>
                <a:latin typeface="Arial" pitchFamily="34" charset="0"/>
                <a:cs typeface="Arial" pitchFamily="34" charset="0"/>
              </a:rPr>
              <a:t>nourrir » le futur débat …l’Observatoire des services d'eau et d'assainissement (</a:t>
            </a:r>
            <a:r>
              <a:rPr lang="fr-FR" sz="1400" i="1" dirty="0" err="1" smtClean="0">
                <a:solidFill>
                  <a:srgbClr val="C00000"/>
                </a:solidFill>
                <a:latin typeface="Arial" pitchFamily="34" charset="0"/>
                <a:cs typeface="Arial" pitchFamily="34" charset="0"/>
              </a:rPr>
              <a:t>Sispea</a:t>
            </a:r>
            <a:r>
              <a:rPr lang="fr-FR" sz="1400" i="1" dirty="0" smtClean="0">
                <a:solidFill>
                  <a:srgbClr val="C00000"/>
                </a:solidFill>
                <a:latin typeface="Arial" pitchFamily="34" charset="0"/>
                <a:cs typeface="Arial" pitchFamily="34" charset="0"/>
              </a:rPr>
              <a:t>), précise que, en 2013, </a:t>
            </a:r>
            <a:r>
              <a:rPr lang="fr-FR" sz="1400" i="1" u="sng" dirty="0" smtClean="0">
                <a:solidFill>
                  <a:srgbClr val="C00000"/>
                </a:solidFill>
                <a:latin typeface="Arial" pitchFamily="34" charset="0"/>
                <a:cs typeface="Arial" pitchFamily="34" charset="0"/>
              </a:rPr>
              <a:t>avant la réforme de la loi Notre</a:t>
            </a:r>
            <a:r>
              <a:rPr lang="fr-FR" sz="1400" i="1" dirty="0" smtClean="0">
                <a:solidFill>
                  <a:srgbClr val="C00000"/>
                </a:solidFill>
                <a:latin typeface="Arial" pitchFamily="34" charset="0"/>
                <a:cs typeface="Arial" pitchFamily="34" charset="0"/>
              </a:rPr>
              <a:t>, 50 % des communes avaient déjà transféré leurs compétences eau et assainissement à un EPCI à fiscalité propre</a:t>
            </a:r>
            <a:r>
              <a:rPr lang="fr-FR" sz="1400" i="1" dirty="0" smtClean="0">
                <a:latin typeface="Arial" pitchFamily="34" charset="0"/>
                <a:cs typeface="Arial" pitchFamily="34" charset="0"/>
              </a:rPr>
              <a:t>. </a:t>
            </a:r>
            <a:br>
              <a:rPr lang="fr-FR" sz="1400" i="1" dirty="0" smtClean="0">
                <a:latin typeface="Arial" pitchFamily="34" charset="0"/>
                <a:cs typeface="Arial" pitchFamily="34" charset="0"/>
              </a:rPr>
            </a:br>
            <a:endParaRPr lang="fr-FR" sz="1400" i="1" dirty="0">
              <a:latin typeface="Arial" pitchFamily="34" charset="0"/>
              <a:cs typeface="Arial" pitchFamily="34" charset="0"/>
            </a:endParaRPr>
          </a:p>
        </p:txBody>
      </p:sp>
      <p:sp>
        <p:nvSpPr>
          <p:cNvPr id="4" name="Espace réservé du pied de page 3"/>
          <p:cNvSpPr>
            <a:spLocks noGrp="1"/>
          </p:cNvSpPr>
          <p:nvPr>
            <p:ph type="ftr" sz="quarter" idx="11"/>
          </p:nvPr>
        </p:nvSpPr>
        <p:spPr/>
        <p:txBody>
          <a:bodyPr/>
          <a:lstStyle/>
          <a:p>
            <a:r>
              <a:rPr lang="fr-FR" smtClean="0"/>
              <a:t>Claude Miqueu SOCLE OIEau 4.4.2017</a:t>
            </a:r>
            <a:endParaRPr lang="fr-FR"/>
          </a:p>
        </p:txBody>
      </p:sp>
      <p:sp>
        <p:nvSpPr>
          <p:cNvPr id="5" name="Espace réservé du numéro de diapositive 4"/>
          <p:cNvSpPr>
            <a:spLocks noGrp="1"/>
          </p:cNvSpPr>
          <p:nvPr>
            <p:ph type="sldNum" sz="quarter" idx="12"/>
          </p:nvPr>
        </p:nvSpPr>
        <p:spPr/>
        <p:txBody>
          <a:bodyPr/>
          <a:lstStyle/>
          <a:p>
            <a:fld id="{03796784-3182-4E16-B8D9-BD478D5CB700}" type="slidenum">
              <a:rPr lang="fr-FR" smtClean="0"/>
              <a:pPr/>
              <a:t>8</a:t>
            </a:fld>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a:xfrm>
            <a:off x="628652" y="188640"/>
            <a:ext cx="7886700" cy="1168658"/>
          </a:xfrm>
        </p:spPr>
        <p:txBody>
          <a:bodyPr anchorCtr="1">
            <a:normAutofit fontScale="90000"/>
          </a:bodyPr>
          <a:lstStyle/>
          <a:p>
            <a:pPr lvl="0" algn="ctr"/>
            <a:r>
              <a:rPr lang="fr-FR" sz="2200" b="1" dirty="0">
                <a:solidFill>
                  <a:srgbClr val="0070C0"/>
                </a:solidFill>
                <a:latin typeface="Arial" pitchFamily="34"/>
                <a:cs typeface="Arial" pitchFamily="34"/>
              </a:rPr>
              <a:t/>
            </a:r>
            <a:br>
              <a:rPr lang="fr-FR" sz="2200" b="1" dirty="0">
                <a:solidFill>
                  <a:srgbClr val="0070C0"/>
                </a:solidFill>
                <a:latin typeface="Arial" pitchFamily="34"/>
                <a:cs typeface="Arial" pitchFamily="34"/>
              </a:rPr>
            </a:br>
            <a:r>
              <a:rPr lang="fr-FR" sz="2200" b="1" dirty="0">
                <a:solidFill>
                  <a:srgbClr val="0070C0"/>
                </a:solidFill>
                <a:latin typeface="Arial" pitchFamily="34"/>
                <a:cs typeface="Arial" pitchFamily="34"/>
              </a:rPr>
              <a:t/>
            </a:r>
            <a:br>
              <a:rPr lang="fr-FR" sz="2200" b="1" dirty="0">
                <a:solidFill>
                  <a:srgbClr val="0070C0"/>
                </a:solidFill>
                <a:latin typeface="Arial" pitchFamily="34"/>
                <a:cs typeface="Arial" pitchFamily="34"/>
              </a:rPr>
            </a:br>
            <a:r>
              <a:rPr lang="fr-FR" sz="3100" b="1" dirty="0">
                <a:solidFill>
                  <a:srgbClr val="7030A0"/>
                </a:solidFill>
                <a:latin typeface="Arial" pitchFamily="34"/>
                <a:cs typeface="Arial" pitchFamily="34"/>
              </a:rPr>
              <a:t>Le contenu de la première SOCLE 2017</a:t>
            </a:r>
            <a:br>
              <a:rPr lang="fr-FR" sz="3100" b="1" dirty="0">
                <a:solidFill>
                  <a:srgbClr val="7030A0"/>
                </a:solidFill>
                <a:latin typeface="Arial" pitchFamily="34"/>
                <a:cs typeface="Arial" pitchFamily="34"/>
              </a:rPr>
            </a:br>
            <a:r>
              <a:rPr lang="fr-FR" sz="2200" b="1" dirty="0">
                <a:solidFill>
                  <a:srgbClr val="7030A0"/>
                </a:solidFill>
                <a:latin typeface="Arial" pitchFamily="34"/>
                <a:cs typeface="Arial" pitchFamily="34"/>
              </a:rPr>
              <a:t>D’autres « regards ciblés » pour construire la SOCLE </a:t>
            </a:r>
            <a:r>
              <a:rPr lang="fr-FR" sz="1700" b="1" dirty="0">
                <a:solidFill>
                  <a:srgbClr val="0070C0"/>
                </a:solidFill>
                <a:latin typeface="Arial" pitchFamily="34"/>
                <a:cs typeface="Arial" pitchFamily="34"/>
              </a:rPr>
              <a:t/>
            </a:r>
            <a:br>
              <a:rPr lang="fr-FR" sz="1700" b="1" dirty="0">
                <a:solidFill>
                  <a:srgbClr val="0070C0"/>
                </a:solidFill>
                <a:latin typeface="Arial" pitchFamily="34"/>
                <a:cs typeface="Arial" pitchFamily="34"/>
              </a:rPr>
            </a:br>
            <a:r>
              <a:rPr lang="fr-FR" sz="1700" b="1" dirty="0">
                <a:solidFill>
                  <a:srgbClr val="0070C0"/>
                </a:solidFill>
                <a:latin typeface="Arial" pitchFamily="34"/>
                <a:cs typeface="Arial" pitchFamily="34"/>
              </a:rPr>
              <a:t/>
            </a:r>
            <a:br>
              <a:rPr lang="fr-FR" sz="1700" b="1" dirty="0">
                <a:solidFill>
                  <a:srgbClr val="0070C0"/>
                </a:solidFill>
                <a:latin typeface="Arial" pitchFamily="34"/>
                <a:cs typeface="Arial" pitchFamily="34"/>
              </a:rPr>
            </a:br>
            <a:endParaRPr lang="fr-FR" sz="1700" b="1" dirty="0"/>
          </a:p>
        </p:txBody>
      </p:sp>
      <p:sp>
        <p:nvSpPr>
          <p:cNvPr id="3" name="Espace réservé du contenu 2"/>
          <p:cNvSpPr txBox="1">
            <a:spLocks noGrp="1"/>
          </p:cNvSpPr>
          <p:nvPr>
            <p:ph idx="4294967295"/>
          </p:nvPr>
        </p:nvSpPr>
        <p:spPr>
          <a:xfrm>
            <a:off x="628652" y="1571612"/>
            <a:ext cx="7886700" cy="4881724"/>
          </a:xfrm>
        </p:spPr>
        <p:txBody>
          <a:bodyPr>
            <a:normAutofit/>
          </a:bodyPr>
          <a:lstStyle/>
          <a:p>
            <a:pPr lvl="0"/>
            <a:r>
              <a:rPr lang="fr-FR" sz="2000" b="1" dirty="0">
                <a:latin typeface="Arial" pitchFamily="34"/>
                <a:cs typeface="Arial" pitchFamily="34"/>
              </a:rPr>
              <a:t>L’établissement et la gestion des ouvrages de prévention des inondations</a:t>
            </a:r>
          </a:p>
          <a:p>
            <a:pPr lvl="1"/>
            <a:r>
              <a:rPr lang="fr-FR" sz="2000" dirty="0">
                <a:latin typeface="Arial" pitchFamily="34"/>
                <a:cs typeface="Arial" pitchFamily="34"/>
              </a:rPr>
              <a:t>Décret digues du 12 mai 2015 et ses conséquences sur les autorités compétentes </a:t>
            </a:r>
            <a:r>
              <a:rPr lang="fr-FR" sz="2000" i="1" dirty="0">
                <a:latin typeface="Arial" pitchFamily="34"/>
                <a:cs typeface="Arial" pitchFamily="34"/>
              </a:rPr>
              <a:t>(EPCI, système d’endiguement…)</a:t>
            </a:r>
          </a:p>
          <a:p>
            <a:pPr lvl="1"/>
            <a:r>
              <a:rPr lang="fr-FR" sz="2000" dirty="0">
                <a:latin typeface="Arial" pitchFamily="34"/>
                <a:cs typeface="Arial" pitchFamily="34"/>
              </a:rPr>
              <a:t>Un arrêté « Sécurité des barrages » en cours d’instruction</a:t>
            </a:r>
          </a:p>
          <a:p>
            <a:pPr lvl="1"/>
            <a:r>
              <a:rPr lang="fr-FR" sz="2000" dirty="0">
                <a:latin typeface="Arial" pitchFamily="34"/>
                <a:cs typeface="Arial" pitchFamily="34"/>
              </a:rPr>
              <a:t>Guide annexé à la note circulaire du 13 avril 2016</a:t>
            </a:r>
          </a:p>
          <a:p>
            <a:pPr lvl="1">
              <a:buNone/>
            </a:pPr>
            <a:r>
              <a:rPr lang="fr-FR" sz="2000" dirty="0">
                <a:solidFill>
                  <a:srgbClr val="0070C0"/>
                </a:solidFill>
                <a:latin typeface="Arial" pitchFamily="34"/>
                <a:cs typeface="Arial" pitchFamily="34"/>
              </a:rPr>
              <a:t>http:/www.developpement-durable.gouv.fr/Guides-methodologiques-barrages.html</a:t>
            </a:r>
          </a:p>
          <a:p>
            <a:pPr lvl="0"/>
            <a:r>
              <a:rPr lang="fr-FR" sz="2000" b="1" dirty="0">
                <a:latin typeface="Arial" pitchFamily="34"/>
                <a:cs typeface="Arial" pitchFamily="34"/>
              </a:rPr>
              <a:t>L’organisation des collectivités en matière de production d’eau potable</a:t>
            </a:r>
          </a:p>
          <a:p>
            <a:pPr lvl="1"/>
            <a:r>
              <a:rPr lang="fr-FR" sz="2000" dirty="0">
                <a:latin typeface="Arial" pitchFamily="34"/>
                <a:cs typeface="Arial" pitchFamily="34"/>
              </a:rPr>
              <a:t>La protection de la ressource en eau, </a:t>
            </a:r>
          </a:p>
          <a:p>
            <a:pPr lvl="1"/>
            <a:r>
              <a:rPr lang="fr-FR" sz="2000" dirty="0">
                <a:latin typeface="Arial" pitchFamily="34"/>
                <a:cs typeface="Arial" pitchFamily="34"/>
              </a:rPr>
              <a:t>La prévention des pollutions diffuses</a:t>
            </a:r>
          </a:p>
          <a:p>
            <a:pPr lvl="1"/>
            <a:r>
              <a:rPr lang="fr-FR" sz="2000" dirty="0">
                <a:latin typeface="Arial" pitchFamily="34"/>
                <a:cs typeface="Arial" pitchFamily="34"/>
              </a:rPr>
              <a:t>La gestion de la sécurité sanitaire des eaux</a:t>
            </a:r>
          </a:p>
          <a:p>
            <a:pPr lvl="1"/>
            <a:endParaRPr lang="fr-FR" sz="2200" b="1" dirty="0">
              <a:latin typeface="Arial" pitchFamily="34"/>
              <a:cs typeface="Arial" pitchFamily="34"/>
            </a:endParaRPr>
          </a:p>
        </p:txBody>
      </p:sp>
      <p:sp>
        <p:nvSpPr>
          <p:cNvPr id="4" name="Espace réservé du numéro de diapositive 3"/>
          <p:cNvSpPr>
            <a:spLocks noGrp="1"/>
          </p:cNvSpPr>
          <p:nvPr>
            <p:ph type="sldNum" sz="quarter" idx="12"/>
          </p:nvPr>
        </p:nvSpPr>
        <p:spPr/>
        <p:txBody>
          <a:bodyPr/>
          <a:lstStyle/>
          <a:p>
            <a:fld id="{03796784-3182-4E16-B8D9-BD478D5CB700}" type="slidenum">
              <a:rPr lang="fr-FR" smtClean="0"/>
              <a:pPr/>
              <a:t>9</a:t>
            </a:fld>
            <a:endParaRPr lang="fr-FR"/>
          </a:p>
        </p:txBody>
      </p:sp>
      <p:sp>
        <p:nvSpPr>
          <p:cNvPr id="5" name="Espace réservé du pied de page 4"/>
          <p:cNvSpPr>
            <a:spLocks noGrp="1"/>
          </p:cNvSpPr>
          <p:nvPr>
            <p:ph type="ftr" sz="quarter" idx="11"/>
          </p:nvPr>
        </p:nvSpPr>
        <p:spPr/>
        <p:txBody>
          <a:bodyPr/>
          <a:lstStyle/>
          <a:p>
            <a:r>
              <a:rPr lang="fr-FR" smtClean="0"/>
              <a:t>Claude Miqueu SOCLE OIEau 4.4.2017</a:t>
            </a:r>
            <a:endParaRPr lang="fr-FR"/>
          </a:p>
        </p:txBody>
      </p:sp>
    </p:spTree>
    <p:extLst>
      <p:ext uri="{BB962C8B-B14F-4D97-AF65-F5344CB8AC3E}">
        <p14:creationId xmlns:p14="http://schemas.microsoft.com/office/powerpoint/2010/main" val="1640527152"/>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TotalTime>
  <Words>1814</Words>
  <Application>Microsoft Office PowerPoint</Application>
  <PresentationFormat>Affichage à l'écran (4:3)</PresentationFormat>
  <Paragraphs>596</Paragraphs>
  <Slides>49</Slides>
  <Notes>1</Notes>
  <HiddenSlides>0</HiddenSlides>
  <MMClips>0</MMClips>
  <ScaleCrop>false</ScaleCrop>
  <HeadingPairs>
    <vt:vector size="8" baseType="variant">
      <vt:variant>
        <vt:lpstr>Polices utilisées</vt:lpstr>
      </vt:variant>
      <vt:variant>
        <vt:i4>4</vt:i4>
      </vt:variant>
      <vt:variant>
        <vt:lpstr>Thème</vt:lpstr>
      </vt:variant>
      <vt:variant>
        <vt:i4>1</vt:i4>
      </vt:variant>
      <vt:variant>
        <vt:lpstr>Serveurs OLE incorporés</vt:lpstr>
      </vt:variant>
      <vt:variant>
        <vt:i4>1</vt:i4>
      </vt:variant>
      <vt:variant>
        <vt:lpstr>Titres des diapositives</vt:lpstr>
      </vt:variant>
      <vt:variant>
        <vt:i4>49</vt:i4>
      </vt:variant>
    </vt:vector>
  </HeadingPairs>
  <TitlesOfParts>
    <vt:vector size="55" baseType="lpstr">
      <vt:lpstr>Arial</vt:lpstr>
      <vt:lpstr>Calibri</vt:lpstr>
      <vt:lpstr>Times New Roman</vt:lpstr>
      <vt:lpstr>Trebuchet MS</vt:lpstr>
      <vt:lpstr>Thème Office</vt:lpstr>
      <vt:lpstr>Document</vt:lpstr>
      <vt:lpstr>La Stratégie d’Organisation  des Compétences Locales de l’Eau  </vt:lpstr>
      <vt:lpstr>Un « brin » d’histoire « Du Schéma à la Stratégie, du masculin au féminin »</vt:lpstr>
      <vt:lpstr>Le contexte juridique</vt:lpstr>
      <vt:lpstr>Elaboration et adoption</vt:lpstr>
      <vt:lpstr>Le contenu Pédagogique et synthétique </vt:lpstr>
      <vt:lpstr>Le contenu de la première SOCLE 2017 Pédagogique et synthétique </vt:lpstr>
      <vt:lpstr>Le contenu de la première SOCLE 2017 Les priorités</vt:lpstr>
      <vt:lpstr>Un préalable : Toujours décider à droit constant (lois, NOTRe, MAPTAM, Biodiv…) Pourtant, une nécessaire veille juridique et politique, en période électorale. La proposition de loi adoptée en première lecture le 23 février 2017 au Sénat Obligatoirement transmise selon la procédure parlementaire à l’Assemblée Nationale, issue des élections législatives de juin 2017</vt:lpstr>
      <vt:lpstr>  Le contenu de la première SOCLE 2017 D’autres « regards ciblés » pour construire la SOCLE   </vt:lpstr>
      <vt:lpstr>Le contenu de la première SOCLE 2017 Quels rôles pour les Départements et les Régions ?</vt:lpstr>
      <vt:lpstr>Quelle place pour les Régions ?  Le double 12 !</vt:lpstr>
      <vt:lpstr>Le contenu de la première SOCLE 2017 Les « principes » de structuration des collectivités, par référence à l’arrêté du 20 janvier 2016</vt:lpstr>
      <vt:lpstr>Présentation PowerPoint</vt:lpstr>
      <vt:lpstr>Carte des EPCI  fiscalité propre au 1er janvier 2017 Source Mairie Conseils</vt:lpstr>
      <vt:lpstr>EPCI XXL janvier 2017 Source Mairie - Conseils</vt:lpstr>
      <vt:lpstr>Communes nouvelles janvier 2017 Source Mairie Conseils</vt:lpstr>
      <vt:lpstr> La SOCLE et l’observation du changement de la gouvernance ? Quelle place pour les EPCE ? Etablissements Publics de Coopération Environnementale Décret du 29 mars 2017 - Loi n° 2016-1087 du 8 août 2016</vt:lpstr>
      <vt:lpstr>La SOCLE…dans quel contexte local,  Que disent les élus ? (1) </vt:lpstr>
      <vt:lpstr>Que disent les élus (suite) sur les évolutions législatives et réglementaires  relatives aux compétences des collectivités  dans le domaine de l’eau, et son nouveau contexte ?   </vt:lpstr>
      <vt:lpstr>Pédagogie de la SOCLE auprès des collègues Le rappel nécessaire : de quelle eau parle-t-on ? L’eau pour les ménages, (potable, tarification sociale),  pour l’économie, pour les milieux </vt:lpstr>
      <vt:lpstr>Présentation PowerPoint</vt:lpstr>
      <vt:lpstr>Le SDAGE / PDM 2016 - 2021</vt:lpstr>
      <vt:lpstr>La SOCLE et la continuité écologique  Le débat en commission développement durable de l’Assemblée Nationale </vt:lpstr>
      <vt:lpstr>La SOCLE et le riverain ? Quelle pédagogie auprès des élus, des riverains,  des services de l’Etat</vt:lpstr>
      <vt:lpstr>  Rappeler les fondamentaux, ils structurent la gouvernance  Le transfert de la compétence Gemapi, n’entraîne pas de transfert de propriété des cours d’eau,  de sorte que le propriétaire riverain reste le premier responsable de l’entretien des cours d’eau non domaniaux. </vt:lpstr>
      <vt:lpstr> Rappeler les fondamentaux, ils structurent la gouvernance  L’Article L215-14 du Code de l’Environnement Modifié par la Loi n°2006-1772 du 30 décembre 2006 – art.8 - JORF 31 décembre 2006  </vt:lpstr>
      <vt:lpstr> Rappeler les fondamentaux, ils structurent la gouvernance  L’Article L215-16 du Code  de l’Environnement  Modifié par la Loi n°2006-1772 du 30 décembre 2006 – art.8 - JORF 31 décembre 2006   </vt:lpstr>
      <vt:lpstr> Rappeler les fondamentaux, ils structurent la gouvernance Article L. 215-15 du code de l'environnement  Entretien groupé des cours d'eau </vt:lpstr>
      <vt:lpstr>Rappeler les fondamentaux, ils structurent la gouvernance</vt:lpstr>
      <vt:lpstr>La deuxième étape :  Après l’état des lieux, la Stratégie</vt:lpstr>
      <vt:lpstr>La SOCLE en Bretagne Et bientôt dans d’autres Régions La Bretagne se réorganise pour une nouvelle gestion de l’eau. Une communauté d’action : Etat, Région, Agence  (cf, diapo n° 11: « le double 12 »)</vt:lpstr>
      <vt:lpstr>Comprendre la complexité Rappeler les fondamentaux, ils structurent la gouvernance  Quelles réponses aux complexités   ° techniques  ° sociétales,    ° institutionnelles,    ° technologiques</vt:lpstr>
      <vt:lpstr>Quelle stratégie dans l’actualité politique et ses turbulences  Quelles conséquences pour la doctrine et les SDCI    Le calendrier des réformes ?   GEMAPI, Hors GEMAPI, SOCLE, 11 ième programme, révison du  SDAGE…. Demain quelle doctrine, quel calendrier ?</vt:lpstr>
      <vt:lpstr> Le Conseil d’Etat  Rappeler les fondamentaux, ils structurent la gouvernance  Le rapport 2010, « l’eau et son droit », du Conseil d’Etat  </vt:lpstr>
      <vt:lpstr>    L’Etat Rendez nous l’Etat…mais un autre Etat !  La charte de la déconcentration …La réponse ?  Décret n° 2015-510 du 7 mai 2015 portant charte de la déconcentration JORF n°0107 du 8 mai 2015 , texte n° 23   </vt:lpstr>
      <vt:lpstr> L’Etat « Un thème permanent :  Rendez nous l’Etat…mais un autre Etat ! » Paroles d’acteurs La DNO Ingénierie territoriale du 10 mars 2016</vt:lpstr>
      <vt:lpstr>L’Europe</vt:lpstr>
      <vt:lpstr>Acteurs de la gouvernance, l’AMF (Association des maires de France)</vt:lpstr>
      <vt:lpstr>Acteurs de la gouvernance, l’ADF  (Assemblée des Départements de France) La SOCLE et la nécessaire veille politique</vt:lpstr>
      <vt:lpstr> Ingénierie territoriale -  Mais que font les départements ?  blog.landot-avocats.net- 08/06/2016 L’exemple  de la réforme du collège des collectivités territoriales  2017 / 2020 Mission CNE /Pierre Alain Roche / Claude Miqueu </vt:lpstr>
      <vt:lpstr>Sénat Régions de France Pas de « nouveau grand soir » en 2017 ?</vt:lpstr>
      <vt:lpstr>  De la Connaissance   Stratégie pour mieux décider.   Dépasser la complexité / la réponse :  la formation, la recherche  </vt:lpstr>
      <vt:lpstr> Une réponse spécifique : la formation des élus des collectivités territoriales et son principe du droit à la formation </vt:lpstr>
      <vt:lpstr>Une urgence  : la Recherche</vt:lpstr>
      <vt:lpstr>Les « Démocraties »  La dernière question…la plus facile ! "Démocratie représentative, démocratie participative, Démocratie interpellative » Comment décider avec efficacité et légitimité </vt:lpstr>
      <vt:lpstr>La SOCLE et le renouveau de l’imaginaire démocratique.   Quelle place de la gouvernance, dans le débat public?</vt:lpstr>
      <vt:lpstr>SOCLE et citoyenneté ?</vt:lpstr>
      <vt:lpstr>  En résumé, la SOCLE : Un document d’accompagnement du SDAGE  (cf, avant mise à jour 2021) Première version, établie avant le 31 décembre 2017  (sans mise à jour du SDAGE établi pour la période 2016-2021) </vt:lpstr>
      <vt:lpstr>Merci pour votre attention</vt:lpstr>
    </vt:vector>
  </TitlesOfParts>
  <Company>akd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ORDINATEUR</dc:creator>
  <cp:lastModifiedBy>Cynthia Hocquet</cp:lastModifiedBy>
  <cp:revision>192</cp:revision>
  <dcterms:created xsi:type="dcterms:W3CDTF">2017-01-20T14:22:20Z</dcterms:created>
  <dcterms:modified xsi:type="dcterms:W3CDTF">2017-04-05T13:19:41Z</dcterms:modified>
</cp:coreProperties>
</file>